
<file path=[Content_Types].xml><?xml version="1.0" encoding="utf-8"?>
<Types xmlns="http://schemas.openxmlformats.org/package/2006/content-types">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charts/chart1.xml" ContentType="application/vnd.openxmlformats-officedocument.drawingml.chart+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charts/chart2.xml" ContentType="application/vnd.openxmlformats-officedocument.drawingml.chart+xml"/>
  <Override PartName="/ppt/notesSlides/notesSlide2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autoCompressPictures="0">
  <p:sldMasterIdLst>
    <p:sldMasterId id="2147483648" r:id="rId1"/>
    <p:sldMasterId id="2147483650" r:id="rId2"/>
  </p:sldMasterIdLst>
  <p:notesMasterIdLst>
    <p:notesMasterId r:id="rId25"/>
  </p:notesMasterIdLst>
  <p:sldIdLst>
    <p:sldId id="256" r:id="rId3"/>
    <p:sldId id="257" r:id="rId4"/>
    <p:sldId id="258" r:id="rId5"/>
    <p:sldId id="261" r:id="rId6"/>
    <p:sldId id="259" r:id="rId7"/>
    <p:sldId id="260" r:id="rId8"/>
    <p:sldId id="262" r:id="rId9"/>
    <p:sldId id="264" r:id="rId10"/>
    <p:sldId id="266" r:id="rId11"/>
    <p:sldId id="267" r:id="rId12"/>
    <p:sldId id="268" r:id="rId13"/>
    <p:sldId id="269" r:id="rId14"/>
    <p:sldId id="265" r:id="rId15"/>
    <p:sldId id="278" r:id="rId16"/>
    <p:sldId id="271" r:id="rId17"/>
    <p:sldId id="263" r:id="rId18"/>
    <p:sldId id="272" r:id="rId19"/>
    <p:sldId id="273" r:id="rId20"/>
    <p:sldId id="275" r:id="rId21"/>
    <p:sldId id="270" r:id="rId22"/>
    <p:sldId id="274" r:id="rId23"/>
    <p:sldId id="276" r:id="rId24"/>
  </p:sldIdLst>
  <p:sldSz cx="9144000" cy="5143500" type="screen16x9"/>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D1F3C"/>
    <a:srgbClr val="1A5276"/>
    <a:srgbClr val="C9A84C"/>
    <a:srgbClr val="1A6B7C"/>
    <a:srgbClr val="0033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8182" autoAdjust="0"/>
    <p:restoredTop sz="94610"/>
  </p:normalViewPr>
  <p:slideViewPr>
    <p:cSldViewPr snapToGrid="0" snapToObjects="1">
      <p:cViewPr varScale="1">
        <p:scale>
          <a:sx n="92" d="100"/>
          <a:sy n="92" d="100"/>
        </p:scale>
        <p:origin x="440" y="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presProps" Target="presProps.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theme" Target="theme/theme1.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viewProps" Target="viewProps.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xlsx"/></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1"/>
  <c:style val="2"/>
  <c:chart>
    <c:title>
      <c:tx>
        <c:rich>
          <a:bodyPr/>
          <a:lstStyle/>
          <a:p>
            <a:pPr>
              <a:defRPr sz="1000" b="0" i="0" u="none" strike="noStrike">
                <a:solidFill>
                  <a:srgbClr val="1E293B"/>
                </a:solidFill>
                <a:latin typeface="Arial"/>
              </a:defRPr>
            </a:pPr>
            <a:r>
              <a:rPr lang="en-US" sz="1000" b="0" i="0" u="none" strike="noStrike">
                <a:solidFill>
                  <a:srgbClr val="1E293B"/>
                </a:solidFill>
                <a:latin typeface="Arial"/>
              </a:rPr>
              <a:t>Declared vs. Truly Essential SEPs</a:t>
            </a:r>
          </a:p>
        </c:rich>
      </c:tx>
      <c:overlay val="0"/>
    </c:title>
    <c:autoTitleDeleted val="0"/>
    <c:plotArea>
      <c:layout/>
      <c:doughnutChart>
        <c:varyColors val="1"/>
        <c:ser>
          <c:idx val="0"/>
          <c:order val="0"/>
          <c:tx>
            <c:strRef>
              <c:f>Sheet1!$B$1</c:f>
              <c:strCache>
                <c:ptCount val="1"/>
                <c:pt idx="0">
                  <c:v>Essentiality</c:v>
                </c:pt>
              </c:strCache>
            </c:strRef>
          </c:tx>
          <c:spPr>
            <a:solidFill>
              <a:schemeClr val="accent1"/>
            </a:solidFill>
            <a:ln w="9525" cap="flat">
              <a:solidFill>
                <a:srgbClr val="F9F9F9"/>
              </a:solidFill>
              <a:prstDash val="solid"/>
              <a:round/>
            </a:ln>
            <a:effectLst/>
          </c:spPr>
          <c:dPt>
            <c:idx val="0"/>
            <c:bubble3D val="0"/>
            <c:spPr>
              <a:solidFill>
                <a:srgbClr val="0D7377"/>
              </a:solidFill>
              <a:effectLst/>
            </c:spPr>
            <c:extLst>
              <c:ext xmlns:c16="http://schemas.microsoft.com/office/drawing/2014/chart" uri="{C3380CC4-5D6E-409C-BE32-E72D297353CC}">
                <c16:uniqueId val="{00000001-2C2D-486D-8DC6-D6007635EE57}"/>
              </c:ext>
            </c:extLst>
          </c:dPt>
          <c:dPt>
            <c:idx val="1"/>
            <c:bubble3D val="0"/>
            <c:spPr>
              <a:solidFill>
                <a:srgbClr val="E2E8F0"/>
              </a:solidFill>
              <a:effectLst/>
            </c:spPr>
            <c:extLst>
              <c:ext xmlns:c16="http://schemas.microsoft.com/office/drawing/2014/chart" uri="{C3380CC4-5D6E-409C-BE32-E72D297353CC}">
                <c16:uniqueId val="{00000003-2C2D-486D-8DC6-D6007635EE57}"/>
              </c:ext>
            </c:extLst>
          </c:dPt>
          <c:dLbls>
            <c:dLbl>
              <c:idx val="0"/>
              <c:numFmt formatCode="0%" sourceLinked="0"/>
              <c:spPr/>
              <c:txPr>
                <a:bodyPr/>
                <a:lstStyle/>
                <a:p>
                  <a:pPr>
                    <a:defRPr sz="1100" b="0" i="0" u="none" strike="noStrike">
                      <a:solidFill>
                        <a:srgbClr val="1E293B"/>
                      </a:solidFill>
                      <a:latin typeface="Arial"/>
                    </a:defRPr>
                  </a:pPr>
                  <a:endParaRPr lang="en-US"/>
                </a:p>
              </c:txPr>
              <c:showLegendKey val="0"/>
              <c:showVal val="0"/>
              <c:showCatName val="0"/>
              <c:showSerName val="0"/>
              <c:showPercent val="1"/>
              <c:showBubbleSize val="0"/>
              <c:extLst>
                <c:ext xmlns:c15="http://schemas.microsoft.com/office/drawing/2012/chart" uri="{CE6537A1-D6FC-4f65-9D91-7224C49458BB}"/>
                <c:ext xmlns:c16="http://schemas.microsoft.com/office/drawing/2014/chart" uri="{C3380CC4-5D6E-409C-BE32-E72D297353CC}">
                  <c16:uniqueId val="{00000001-2C2D-486D-8DC6-D6007635EE57}"/>
                </c:ext>
              </c:extLst>
            </c:dLbl>
            <c:dLbl>
              <c:idx val="1"/>
              <c:numFmt formatCode="0%" sourceLinked="0"/>
              <c:spPr/>
              <c:txPr>
                <a:bodyPr/>
                <a:lstStyle/>
                <a:p>
                  <a:pPr>
                    <a:defRPr sz="1100" b="0" i="0" u="none" strike="noStrike">
                      <a:solidFill>
                        <a:srgbClr val="1E293B"/>
                      </a:solidFill>
                      <a:latin typeface="Arial"/>
                    </a:defRPr>
                  </a:pPr>
                  <a:endParaRPr lang="en-US"/>
                </a:p>
              </c:txPr>
              <c:showLegendKey val="0"/>
              <c:showVal val="0"/>
              <c:showCatName val="0"/>
              <c:showSerName val="0"/>
              <c:showPercent val="1"/>
              <c:showBubbleSize val="0"/>
              <c:extLst>
                <c:ext xmlns:c15="http://schemas.microsoft.com/office/drawing/2012/chart" uri="{CE6537A1-D6FC-4f65-9D91-7224C49458BB}"/>
                <c:ext xmlns:c16="http://schemas.microsoft.com/office/drawing/2014/chart" uri="{C3380CC4-5D6E-409C-BE32-E72D297353CC}">
                  <c16:uniqueId val="{00000003-2C2D-486D-8DC6-D6007635EE57}"/>
                </c:ext>
              </c:extLst>
            </c:dLbl>
            <c:numFmt formatCode="0%" sourceLinked="0"/>
            <c:spPr>
              <a:noFill/>
              <a:ln>
                <a:noFill/>
              </a:ln>
              <a:effectLst/>
            </c:spPr>
            <c:txPr>
              <a:bodyPr/>
              <a:lstStyle/>
              <a:p>
                <a:pPr>
                  <a:defRPr sz="1800" b="0" i="0" u="none" strike="noStrike">
                    <a:solidFill>
                      <a:srgbClr val="000000"/>
                    </a:solidFill>
                    <a:latin typeface="Arial"/>
                  </a:defRPr>
                </a:pPr>
                <a:endParaRPr lang="en-US"/>
              </a:p>
            </c:txPr>
            <c:showLegendKey val="0"/>
            <c:showVal val="0"/>
            <c:showCatName val="1"/>
            <c:showSerName val="0"/>
            <c:showPercent val="1"/>
            <c:showBubbleSize val="0"/>
            <c:showLeaderLines val="0"/>
            <c:extLst>
              <c:ext xmlns:c15="http://schemas.microsoft.com/office/drawing/2012/chart" uri="{CE6537A1-D6FC-4f65-9D91-7224C49458BB}"/>
            </c:extLst>
          </c:dLbls>
          <c:cat>
            <c:strRef>
              <c:f>Sheet1!$A$2:$A$3</c:f>
              <c:strCache>
                <c:ptCount val="2"/>
                <c:pt idx="0">
                  <c:v>Truly Essential</c:v>
                </c:pt>
                <c:pt idx="1">
                  <c:v>Over-Declared</c:v>
                </c:pt>
              </c:strCache>
            </c:strRef>
          </c:cat>
          <c:val>
            <c:numRef>
              <c:f>Sheet1!$B$2:$B$3</c:f>
              <c:numCache>
                <c:formatCode>General</c:formatCode>
                <c:ptCount val="2"/>
                <c:pt idx="0">
                  <c:v>35</c:v>
                </c:pt>
                <c:pt idx="1">
                  <c:v>65</c:v>
                </c:pt>
              </c:numCache>
            </c:numRef>
          </c:val>
          <c:extLst>
            <c:ext xmlns:c16="http://schemas.microsoft.com/office/drawing/2014/chart" uri="{C3380CC4-5D6E-409C-BE32-E72D297353CC}">
              <c16:uniqueId val="{00000004-2C2D-486D-8DC6-D6007635EE57}"/>
            </c:ext>
          </c:extLst>
        </c:ser>
        <c:dLbls>
          <c:showLegendKey val="0"/>
          <c:showVal val="0"/>
          <c:showCatName val="0"/>
          <c:showSerName val="0"/>
          <c:showPercent val="0"/>
          <c:showBubbleSize val="0"/>
          <c:showLeaderLines val="0"/>
        </c:dLbls>
        <c:firstSliceAng val="0"/>
        <c:holeSize val="50"/>
      </c:doughnutChart>
      <c:spPr>
        <a:noFill/>
        <a:ln>
          <a:noFill/>
        </a:ln>
        <a:effectLst/>
      </c:spPr>
    </c:plotArea>
    <c:legend>
      <c:legendPos val="b"/>
      <c:overlay val="0"/>
      <c:txPr>
        <a:bodyPr/>
        <a:lstStyle/>
        <a:p>
          <a:pPr>
            <a:defRPr sz="900"/>
          </a:pPr>
          <a:endParaRPr lang="en-US"/>
        </a:p>
      </c:txPr>
    </c:legend>
    <c:plotVisOnly val="1"/>
    <c:dispBlanksAs val="span"/>
    <c:showDLblsOverMax val="1"/>
  </c:chart>
  <c:spPr>
    <a:noFill/>
    <a:ln>
      <a:noFill/>
    </a:ln>
    <a:effectLst/>
  </c:sp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1"/>
  <c:style val="2"/>
  <c:chart>
    <c:title>
      <c:tx>
        <c:rich>
          <a:bodyPr/>
          <a:lstStyle/>
          <a:p>
            <a:pPr>
              <a:defRPr sz="1000" b="0" i="0" u="none" strike="noStrike">
                <a:solidFill>
                  <a:srgbClr val="1E293B"/>
                </a:solidFill>
                <a:latin typeface="Arial"/>
              </a:defRPr>
            </a:pPr>
            <a:r>
              <a:rPr lang="en-US" sz="1000" b="0" i="0" u="none" strike="noStrike">
                <a:solidFill>
                  <a:srgbClr val="1E293B"/>
                </a:solidFill>
                <a:latin typeface="Arial"/>
              </a:rPr>
              <a:t>Dispute Resolution Cost Comparison (₹ Lakhs)</a:t>
            </a:r>
          </a:p>
        </c:rich>
      </c:tx>
      <c:overlay val="0"/>
    </c:title>
    <c:autoTitleDeleted val="0"/>
    <c:plotArea>
      <c:layout/>
      <c:barChart>
        <c:barDir val="col"/>
        <c:grouping val="clustered"/>
        <c:varyColors val="0"/>
        <c:ser>
          <c:idx val="0"/>
          <c:order val="0"/>
          <c:tx>
            <c:strRef>
              <c:f>Sheet1!$B$1</c:f>
              <c:strCache>
                <c:ptCount val="1"/>
                <c:pt idx="0">
                  <c:v>Cost (₹ Lakhs)</c:v>
                </c:pt>
              </c:strCache>
            </c:strRef>
          </c:tx>
          <c:spPr>
            <a:solidFill>
              <a:srgbClr val="0D7377"/>
            </a:solidFill>
            <a:effectLst/>
          </c:spPr>
          <c:invertIfNegative val="0"/>
          <c:dLbls>
            <c:numFmt formatCode="#,##0" sourceLinked="0"/>
            <c:spPr>
              <a:noFill/>
              <a:ln>
                <a:noFill/>
              </a:ln>
              <a:effectLst/>
            </c:spPr>
            <c:txPr>
              <a:bodyPr/>
              <a:lstStyle/>
              <a:p>
                <a:pPr>
                  <a:defRPr sz="1000" b="0" i="0" u="none" strike="noStrike">
                    <a:solidFill>
                      <a:srgbClr val="1E293B"/>
                    </a:solidFill>
                    <a:latin typeface="Aria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Sheet1!$A$2:$A$4</c:f>
              <c:strCache>
                <c:ptCount val="3"/>
                <c:pt idx="0">
                  <c:v>FFDRC
Mediation</c:v>
                </c:pt>
                <c:pt idx="1">
                  <c:v>Single SEP
Suit (per party)</c:v>
                </c:pt>
                <c:pt idx="2">
                  <c:v>Full SEP
Litigation</c:v>
                </c:pt>
              </c:strCache>
            </c:strRef>
          </c:cat>
          <c:val>
            <c:numRef>
              <c:f>Sheet1!$B$2:$B$4</c:f>
              <c:numCache>
                <c:formatCode>General</c:formatCode>
                <c:ptCount val="3"/>
                <c:pt idx="0">
                  <c:v>3</c:v>
                </c:pt>
                <c:pt idx="1">
                  <c:v>50</c:v>
                </c:pt>
                <c:pt idx="2">
                  <c:v>200</c:v>
                </c:pt>
              </c:numCache>
            </c:numRef>
          </c:val>
          <c:extLst>
            <c:ext xmlns:c16="http://schemas.microsoft.com/office/drawing/2014/chart" uri="{C3380CC4-5D6E-409C-BE32-E72D297353CC}">
              <c16:uniqueId val="{00000000-413B-442F-8649-848456AC8916}"/>
            </c:ext>
          </c:extLst>
        </c:ser>
        <c:dLbls>
          <c:showLegendKey val="0"/>
          <c:showVal val="1"/>
          <c:showCatName val="0"/>
          <c:showSerName val="0"/>
          <c:showPercent val="0"/>
          <c:showBubbleSize val="0"/>
        </c:dLbls>
        <c:gapWidth val="150"/>
        <c:axId val="2094734554"/>
        <c:axId val="2094734552"/>
      </c:barChart>
      <c:catAx>
        <c:axId val="2094734554"/>
        <c:scaling>
          <c:orientation val="minMax"/>
        </c:scaling>
        <c:delete val="0"/>
        <c:axPos val="b"/>
        <c:numFmt formatCode="General" sourceLinked="1"/>
        <c:majorTickMark val="out"/>
        <c:minorTickMark val="none"/>
        <c:tickLblPos val="low"/>
        <c:spPr>
          <a:ln w="12700" cap="flat">
            <a:solidFill>
              <a:srgbClr val="888888"/>
            </a:solidFill>
            <a:prstDash val="solid"/>
            <a:round/>
          </a:ln>
        </c:spPr>
        <c:txPr>
          <a:bodyPr/>
          <a:lstStyle/>
          <a:p>
            <a:pPr>
              <a:defRPr sz="800" b="0" i="0" u="none" strike="noStrike">
                <a:solidFill>
                  <a:srgbClr val="64748B"/>
                </a:solidFill>
                <a:latin typeface="Arial"/>
              </a:defRPr>
            </a:pPr>
            <a:endParaRPr lang="en-US"/>
          </a:p>
        </c:txPr>
        <c:crossAx val="2094734552"/>
        <c:crosses val="autoZero"/>
        <c:auto val="1"/>
        <c:lblAlgn val="ctr"/>
        <c:lblOffset val="100"/>
        <c:noMultiLvlLbl val="1"/>
      </c:catAx>
      <c:valAx>
        <c:axId val="2094734552"/>
        <c:scaling>
          <c:orientation val="minMax"/>
        </c:scaling>
        <c:delete val="0"/>
        <c:axPos val="l"/>
        <c:majorGridlines>
          <c:spPr>
            <a:ln w="6350" cap="flat">
              <a:solidFill>
                <a:srgbClr val="E2E8F0"/>
              </a:solidFill>
              <a:prstDash val="solid"/>
              <a:round/>
            </a:ln>
          </c:spPr>
        </c:majorGridlines>
        <c:numFmt formatCode="General" sourceLinked="0"/>
        <c:majorTickMark val="out"/>
        <c:minorTickMark val="none"/>
        <c:tickLblPos val="nextTo"/>
        <c:spPr>
          <a:ln w="12700" cap="flat">
            <a:solidFill>
              <a:srgbClr val="888888"/>
            </a:solidFill>
            <a:prstDash val="solid"/>
            <a:round/>
          </a:ln>
        </c:spPr>
        <c:txPr>
          <a:bodyPr/>
          <a:lstStyle/>
          <a:p>
            <a:pPr>
              <a:defRPr sz="1200" b="0" i="0" u="none" strike="noStrike">
                <a:solidFill>
                  <a:srgbClr val="64748B"/>
                </a:solidFill>
                <a:latin typeface="Arial"/>
              </a:defRPr>
            </a:pPr>
            <a:endParaRPr lang="en-US"/>
          </a:p>
        </c:txPr>
        <c:crossAx val="2094734554"/>
        <c:crosses val="autoZero"/>
        <c:crossBetween val="between"/>
      </c:valAx>
      <c:spPr>
        <a:noFill/>
        <a:ln>
          <a:noFill/>
        </a:ln>
        <a:effectLst/>
      </c:spPr>
    </c:plotArea>
    <c:plotVisOnly val="1"/>
    <c:dispBlanksAs val="span"/>
    <c:showDLblsOverMax val="1"/>
  </c:chart>
  <c:spPr>
    <a:solidFill>
      <a:srgbClr val="FFFFFF"/>
    </a:solidFill>
    <a:ln>
      <a:noFill/>
    </a:ln>
    <a:effectLst/>
  </c:spPr>
  <c:externalData r:id="rId1">
    <c:autoUpdate val="0"/>
  </c:externalData>
</c:chartSpace>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36134844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0ABC55-43A4-5736-15AE-26705BFAA80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16AADA3-B2FC-6803-4BC4-C2341C7DEEF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BF93202-4FA5-4A83-AC8B-28B0B330A4C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BB719E6-AE2C-0F7C-2555-97E63E7B0FAE}"/>
              </a:ext>
            </a:extLst>
          </p:cNvPr>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253779282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SPEAKER 1 (continued): Indian courts have already built a graduated interim relief framework—our recommendation provides statutory certainty for these principles. The timeline shows the evolution. In 2016, Ericsson v. Lava granted a conditional interim injunction with a deposit of 50 crores, reduced to 30 on appeal. In 2023, the Nokia v. Oppo Division Bench directed pro-tem deposits at 23% of the expired agreement amount, overturning the single judge. The same year, Intex v. Ericsson explicitly rejected applying a rigid four-fold test to SEP cases, calling them a 'separate sub-species of patent litigation.' In 2024, Ericsson v. Lava's final judgment awarded 244 crores at a 1.05% FRAND rate. And in 2025, Dolby v. Lava granted pro-tem deposits based on claim charts alone, without even adjudicating essentiality. The synthesis is three levels: pro-tem deposits as baseline, conditional injunctions for clear unwillingness, and FRAND-rate damages as final remedy. Our Recommendation 4 codifies these principles—not as a rigid protocol, but as mandatory factors courts must consider.</a:t>
            </a:r>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SPEAKER 2 (continued): On injunction safeguards, we do not propose hard-coding the Huawei v. ZTE sequential protocol into statute—that was a specific concern raised by this panel. Instead, we use a three-level architecture. Level 1, primary legislation, codifies only structural principles: good-faith negotiation, proportionality, availability of monetary remedies. These are mandatory factors courts must consider—like the eBay test in US law—not a rigid checklist that mechanically determines outcomes. Courts retain full discretion. Level 2, Patent Office guidelines, provides operational detail on technical-effect criteria and examination procedures—updatable without legislative action. Level 3, FFDRC guidance, covers negotiation protocols and FRAND benchmarks as non-binding, reviewable guidance. This mirrors the EPO model: the European Patent Convention has remained stable for decades while the Examination Guidelines are updated regularly. A mandatory five-year review ensures the entire framework is periodically reassessed.</a:t>
            </a:r>
          </a:p>
        </p:txBody>
      </p:sp>
      <p:sp>
        <p:nvSpPr>
          <p:cNvPr id="4" name="Slide Number Placeholder 3"/>
          <p:cNvSpPr>
            <a:spLocks noGrp="1"/>
          </p:cNvSpPr>
          <p:nvPr>
            <p:ph type="sldNum" sz="quarter" idx="10"/>
          </p:nvPr>
        </p:nvSpPr>
        <p:spPr/>
        <p:txBody>
          <a:bodyPr/>
          <a:lstStyle/>
          <a:p>
            <a:fld id="{F7021451-1387-4CA6-816F-3879F97B5CBC}" type="slidenum">
              <a:rPr lang="en-US"/>
              <a:t>16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SPEAKER 1 (continued): Now, Section 3(k). The inconsistency is not theoretical—it's documented. Look at the Blackberry contradiction. Same applicant, BlackBerry Limited. Same court, Delhi High Court. Different benches. C.A. 229/2022 refuses protection for wireless systems administration, calling it 'mere if-then-else iterations.' C.A. 318/2022—same applicant—grants protection for an auto-selection media feature, a materially similar software invention. This is not an isolated case. We've identified four specific inconsistencies: the Blackberry contradiction, the abandoned novel hardware requirement with no replacement, Ferid Allani and OpenTV reaching opposite conclusions under the same EPO standard, and the total absence of Supreme Court guidance. For SEPs, these errors are uniquely dangerous. Implementers cannot design around mandatory standards. A wrongly granted software SEP creates an unbreakable monopoly.</a:t>
            </a:r>
          </a:p>
        </p:txBody>
      </p:sp>
      <p:sp>
        <p:nvSpPr>
          <p:cNvPr id="4" name="Slide Number Placeholder 3"/>
          <p:cNvSpPr>
            <a:spLocks noGrp="1"/>
          </p:cNvSpPr>
          <p:nvPr>
            <p:ph type="sldNum" sz="quarter" idx="10"/>
          </p:nvPr>
        </p:nvSpPr>
        <p:spPr/>
        <p:txBody>
          <a:bodyPr/>
          <a:lstStyle/>
          <a:p>
            <a:fld id="{F7021451-1387-4CA6-816F-3879F97B5CBC}" type="slidenum">
              <a:rPr lang="en-US"/>
              <a:t>17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SPEAKER 2 (wrap-up): Finally, Section 3(k). The panel specifically asked: why amend Section 3(k) only for SEPs? The answer is: we don't. The two-track approach applies to ALL computer-related inventions. Track 1, Patent Office guidelines, defines 'technical effect' drawing from the EPO and Ferid Allani—updatable administratively without legislation. Track 2, a legislative amendment, is triggered only if guidelines prove insufficient—and even then, it codifies only the principle that computer-implemented inventions producing a technical contribution are not excluded per se, without freezing a specific doctrinal formula. The ONLY SEP-specific element is the dual essentiality-plus-patentability assessment in the registry—an administrative procedure under Recommendation 1, not a change to Section 3(k). This dual assessment is justified because the consequences of error for SEPs are categorically more severe: implementers cannot design around mandatory standards.</a:t>
            </a:r>
          </a:p>
        </p:txBody>
      </p:sp>
      <p:sp>
        <p:nvSpPr>
          <p:cNvPr id="4" name="Slide Number Placeholder 3"/>
          <p:cNvSpPr>
            <a:spLocks noGrp="1"/>
          </p:cNvSpPr>
          <p:nvPr>
            <p:ph type="sldNum" sz="quarter" idx="10"/>
          </p:nvPr>
        </p:nvSpPr>
        <p:spPr/>
        <p:txBody>
          <a:bodyPr/>
          <a:lstStyle/>
          <a:p>
            <a:fld id="{F7021451-1387-4CA6-816F-3879F97B5CBC}" type="slidenum">
              <a:rPr lang="en-US"/>
              <a:t>18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SPEAKER 3 (continued): The panel asked why implementers cannot independently verify essentiality if specifications are publicly available. Three structural barriers prevent this. First, scale: over 90,000 declared 5G SEPs. Verification costs 5,000 to 15,000 US dollars per patent family—prohibitive for MSMEs. Second, over-declaration: the European Commission estimated only 20 to 50 percent of declared SEPs are truly essential. That doughnut chart shows the scale of the problem—roughly two-thirds of declared SEPs may not be essential at all. An implementer cannot know which without conducting the prohibitively expensive assessment. Third, claim construction requires legal expertise—it's not just an engineering exercise. Large implementers like Samsung and Apple maintain internal teams. But policy must serve the entire market. The FFDRC's centralised essentiality service achieves economies of scale, making credible assessments available to all participants at a fraction of individual cost.</a:t>
            </a:r>
          </a:p>
        </p:txBody>
      </p:sp>
      <p:sp>
        <p:nvSpPr>
          <p:cNvPr id="4" name="Slide Number Placeholder 3"/>
          <p:cNvSpPr>
            <a:spLocks noGrp="1"/>
          </p:cNvSpPr>
          <p:nvPr>
            <p:ph type="sldNum" sz="quarter" idx="10"/>
          </p:nvPr>
        </p:nvSpPr>
        <p:spPr/>
        <p:txBody>
          <a:bodyPr/>
          <a:lstStyle/>
          <a:p>
            <a:fld id="{F7021451-1387-4CA6-816F-3879F97B5CBC}" type="slidenum">
              <a:rPr lang="en-US"/>
              <a:t>19</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SPEAKER 2 (continued): The FFDRC is not a tribunal. We emphasise this because the panel raised this concern directly. It does not issue binding orders, set rates, grant injunctions, or determine patent validity. It cannot replace any court's jurisdiction. Look at this comparison with the IPAB—which was established in 2003 and abolished in 2021 as a cautionary tale. The IPAB was quasi-judicial with binding orders—the FFDRC is facilitative with non-binding opinions. The IPAB had five domains—the FFDRC has only SEP licensing. The IPAB required permanent appointments that were chronically vacant—the FFDRC uses a part-time expert roster engaged per case. The IPAB depended entirely on government budget—the FFDRC is partially self-funded through user fees. And the IPAB accumulated 3,935 pending cases by 2020—the FFDRC scales with demand, creating no backlog risk. The FFDRC fills five specific functions that courts structurally cannot perform: publishing pre-dispute negotiation guidelines, providing essentiality opinions before litigation, offering voluntary mediation, advising SMEs, and publishing anonymised royalty data.</a:t>
            </a:r>
          </a:p>
        </p:txBody>
      </p:sp>
      <p:sp>
        <p:nvSpPr>
          <p:cNvPr id="4" name="Slide Number Placeholder 3"/>
          <p:cNvSpPr>
            <a:spLocks noGrp="1"/>
          </p:cNvSpPr>
          <p:nvPr>
            <p:ph type="sldNum" sz="quarter" idx="10"/>
          </p:nvPr>
        </p:nvSpPr>
        <p:spPr/>
        <p:txBody>
          <a:bodyPr/>
          <a:lstStyle/>
          <a:p>
            <a:fld id="{F7021451-1387-4CA6-816F-3879F97B5CBC}" type="slidenum">
              <a:rPr lang="en-US"/>
              <a:t>20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SPEAKER 3 (start): Thank you, Speaker 2. Let me address the panel's concerns about cost and feasibility head-on—this is where we win or lose with this panel. The numbers speak for themselves. The FFDRC's annual cost in minimal configuration is 3 to 5 crores—partially offset by user fees that can cover 40 to 60 percent at scale. For context: a single SEP suit costs each party 50 lakhs to several crores over 3 to 7 years. Ericsson v. Lava lasted 9 years and resulted in damages of 244 crores. If the FFDRC's mediation and information services prevent even 10 to 15 disputes from reaching full litigation, systemic savings to courts, parties, and the broader market substantially exceed operating costs. The cost comparison chart shows this starkly: FFDRC mediation costs 1 to 3 lakhs per case versus 50 lakhs or more per party for litigation.</a:t>
            </a:r>
          </a:p>
        </p:txBody>
      </p:sp>
      <p:sp>
        <p:nvSpPr>
          <p:cNvPr id="4" name="Slide Number Placeholder 3"/>
          <p:cNvSpPr>
            <a:spLocks noGrp="1"/>
          </p:cNvSpPr>
          <p:nvPr>
            <p:ph type="sldNum" sz="quarter" idx="10"/>
          </p:nvPr>
        </p:nvSpPr>
        <p:spPr/>
        <p:txBody>
          <a:bodyPr/>
          <a:lstStyle/>
          <a:p>
            <a:fld id="{F7021451-1387-4CA6-816F-3879F97B5CBC}" type="slidenum">
              <a:rPr lang="en-US"/>
              <a:t>21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SPEAKER 3 (continued): The panel asked for evaluation mechanisms with defined milestones. Here they are. Phase 1, Year 1: registry, negotiation guidelines, SME helpdesk at 1 to 2 crores. Success metric: 30% or more of known SEP holders register within 12 months. If they don't, we reassess whether to make registration mandatory. Phase 2, Years 1 to 2: essentiality opinions, mediation, and Section 3(k) guidelines at 3 to 5 crores. Metric: mediation settlement rate of 40% or above, essentiality opinions within 90 days. If not meeting targets, conduct institutional capacity review. Phase 3, Years 2 to 4: full operations, legislative amendments, anonymised data at 8 to 12 crores. Target: 20% reduction in new SEP litigation filings. If no measurable reduction after 3 years, commission an independent external evaluation of whether the model needs fundamental restructuring. Each phase has a built-in review trigger—this is accountability by design.</a:t>
            </a:r>
          </a:p>
        </p:txBody>
      </p:sp>
      <p:sp>
        <p:nvSpPr>
          <p:cNvPr id="4" name="Slide Number Placeholder 3"/>
          <p:cNvSpPr>
            <a:spLocks noGrp="1"/>
          </p:cNvSpPr>
          <p:nvPr>
            <p:ph type="sldNum" sz="quarter" idx="10"/>
          </p:nvPr>
        </p:nvSpPr>
        <p:spPr/>
        <p:txBody>
          <a:bodyPr/>
          <a:lstStyle/>
          <a:p>
            <a:fld id="{F7021451-1387-4CA6-816F-3879F97B5CBC}" type="slidenum">
              <a:rPr lang="en-US"/>
              <a:t>22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2" Type="http://schemas.openxmlformats.org/officeDocument/2006/relationships/theme" Target="../theme/theme2.xml"/><Relationship Id="rId1" Type="http://schemas.openxmlformats.org/officeDocument/2006/relationships/slideLayout" Target="../slideLayouts/slideLayout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51"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6.xml"/><Relationship Id="rId1" Type="http://schemas.openxmlformats.org/officeDocument/2006/relationships/slideLayout" Target="../slideLayouts/slideLayout1.xml"/><Relationship Id="rId5" Type="http://schemas.openxmlformats.org/officeDocument/2006/relationships/image" Target="../media/image30.png"/><Relationship Id="rId4" Type="http://schemas.openxmlformats.org/officeDocument/2006/relationships/slide" Target="slide5.xml"/></Relationships>
</file>

<file path=ppt/slides/_rels/slide1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7.xml"/><Relationship Id="rId1" Type="http://schemas.openxmlformats.org/officeDocument/2006/relationships/slideLayout" Target="../slideLayouts/slideLayout1.xml"/><Relationship Id="rId4" Type="http://schemas.openxmlformats.org/officeDocument/2006/relationships/image" Target="../media/image5.png"/></Relationships>
</file>

<file path=ppt/slides/_rels/slide1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8.xml"/><Relationship Id="rId1" Type="http://schemas.openxmlformats.org/officeDocument/2006/relationships/slideLayout" Target="../slideLayouts/slideLayout1.xml"/><Relationship Id="rId5" Type="http://schemas.openxmlformats.org/officeDocument/2006/relationships/image" Target="../media/image60.png"/><Relationship Id="rId4" Type="http://schemas.openxmlformats.org/officeDocument/2006/relationships/slide" Target="slide5.xml"/></Relationships>
</file>

<file path=ppt/slides/_rels/slide19.xml.rels><?xml version="1.0" encoding="UTF-8" standalone="yes"?>
<Relationships xmlns="http://schemas.openxmlformats.org/package/2006/relationships"><Relationship Id="rId3" Type="http://schemas.openxmlformats.org/officeDocument/2006/relationships/slide" Target="slide9.xml"/><Relationship Id="rId2" Type="http://schemas.openxmlformats.org/officeDocument/2006/relationships/notesSlide" Target="../notesSlides/notesSlide19.xml"/><Relationship Id="rId1" Type="http://schemas.openxmlformats.org/officeDocument/2006/relationships/slideLayout" Target="../slideLayouts/slideLayout1.xml"/><Relationship Id="rId4" Type="http://schemas.openxmlformats.org/officeDocument/2006/relationships/chart" Target="../charts/char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3" Type="http://schemas.openxmlformats.org/officeDocument/2006/relationships/slide" Target="slide9.xml"/><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3" Type="http://schemas.openxmlformats.org/officeDocument/2006/relationships/slide" Target="slide9.xml"/><Relationship Id="rId2" Type="http://schemas.openxmlformats.org/officeDocument/2006/relationships/notesSlide" Target="../notesSlides/notesSlide21.xml"/><Relationship Id="rId1" Type="http://schemas.openxmlformats.org/officeDocument/2006/relationships/slideLayout" Target="../slideLayouts/slideLayout1.xml"/><Relationship Id="rId4" Type="http://schemas.openxmlformats.org/officeDocument/2006/relationships/chart" Target="../charts/chart2.xml"/></Relationships>
</file>

<file path=ppt/slides/_rels/slide22.xml.rels><?xml version="1.0" encoding="UTF-8" standalone="yes"?>
<Relationships xmlns="http://schemas.openxmlformats.org/package/2006/relationships"><Relationship Id="rId3" Type="http://schemas.openxmlformats.org/officeDocument/2006/relationships/slide" Target="slide9.xml"/><Relationship Id="rId2" Type="http://schemas.openxmlformats.org/officeDocument/2006/relationships/notesSlide" Target="../notesSlides/notesSlide2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image" Target="../media/image1.png"/><Relationship Id="rId7" Type="http://schemas.openxmlformats.org/officeDocument/2006/relationships/slide" Target="slide17.xml"/><Relationship Id="rId2" Type="http://schemas.openxmlformats.org/officeDocument/2006/relationships/notesSlide" Target="../notesSlides/notesSlide5.xml"/><Relationship Id="rId1" Type="http://schemas.openxmlformats.org/officeDocument/2006/relationships/slideLayout" Target="../slideLayouts/slideLayout1.xml"/><Relationship Id="rId6" Type="http://schemas.openxmlformats.org/officeDocument/2006/relationships/image" Target="../media/image2.png"/><Relationship Id="rId5" Type="http://schemas.openxmlformats.org/officeDocument/2006/relationships/image" Target="../media/image10.png"/><Relationship Id="rId4" Type="http://schemas.openxmlformats.org/officeDocument/2006/relationships/slide" Target="slide15.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slide" Target="slide19.xml"/><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slide" Target="slide20.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0D1F3C"/>
        </a:solidFill>
        <a:effectLst/>
      </p:bgPr>
    </p:bg>
    <p:spTree>
      <p:nvGrpSpPr>
        <p:cNvPr id="1" name=""/>
        <p:cNvGrpSpPr/>
        <p:nvPr/>
      </p:nvGrpSpPr>
      <p:grpSpPr>
        <a:xfrm>
          <a:off x="0" y="0"/>
          <a:ext cx="0" cy="0"/>
          <a:chOff x="0" y="0"/>
          <a:chExt cx="0" cy="0"/>
        </a:xfrm>
      </p:grpSpPr>
      <p:sp>
        <p:nvSpPr>
          <p:cNvPr id="2" name="Shape 0"/>
          <p:cNvSpPr/>
          <p:nvPr/>
        </p:nvSpPr>
        <p:spPr>
          <a:xfrm>
            <a:off x="0" y="0"/>
            <a:ext cx="3474720" cy="5143500"/>
          </a:xfrm>
          <a:prstGeom prst="rect">
            <a:avLst/>
          </a:prstGeom>
          <a:solidFill>
            <a:srgbClr val="C9A84C"/>
          </a:solidFill>
          <a:ln w="12700">
            <a:solidFill>
              <a:srgbClr val="C9A84C"/>
            </a:solidFill>
            <a:prstDash val="solid"/>
          </a:ln>
        </p:spPr>
        <p:txBody>
          <a:bodyPr/>
          <a:lstStyle/>
          <a:p>
            <a:endParaRPr lang="en-GB" dirty="0"/>
          </a:p>
        </p:txBody>
      </p:sp>
      <p:sp>
        <p:nvSpPr>
          <p:cNvPr id="3" name="Shape 1"/>
          <p:cNvSpPr/>
          <p:nvPr/>
        </p:nvSpPr>
        <p:spPr>
          <a:xfrm>
            <a:off x="3474720" y="0"/>
            <a:ext cx="5669280" cy="5143500"/>
          </a:xfrm>
          <a:prstGeom prst="rect">
            <a:avLst/>
          </a:prstGeom>
          <a:solidFill>
            <a:srgbClr val="0D1F3C"/>
          </a:solidFill>
          <a:ln w="12700">
            <a:solidFill>
              <a:srgbClr val="0D1F3C"/>
            </a:solidFill>
            <a:prstDash val="solid"/>
          </a:ln>
        </p:spPr>
        <p:txBody>
          <a:bodyPr/>
          <a:lstStyle/>
          <a:p>
            <a:endParaRPr lang="en-GB" dirty="0"/>
          </a:p>
        </p:txBody>
      </p:sp>
      <p:sp>
        <p:nvSpPr>
          <p:cNvPr id="4" name="Shape 2"/>
          <p:cNvSpPr/>
          <p:nvPr/>
        </p:nvSpPr>
        <p:spPr>
          <a:xfrm>
            <a:off x="182880" y="274320"/>
            <a:ext cx="731520" cy="731520"/>
          </a:xfrm>
          <a:prstGeom prst="ellipse">
            <a:avLst/>
          </a:prstGeom>
          <a:solidFill>
            <a:srgbClr val="C9A84C">
              <a:alpha val="30000"/>
            </a:srgbClr>
          </a:solidFill>
          <a:ln w="12700">
            <a:solidFill>
              <a:srgbClr val="FFFFFF">
                <a:alpha val="15000"/>
              </a:srgbClr>
            </a:solidFill>
            <a:prstDash val="solid"/>
          </a:ln>
        </p:spPr>
        <p:txBody>
          <a:bodyPr/>
          <a:lstStyle/>
          <a:p>
            <a:endParaRPr lang="en-IN"/>
          </a:p>
        </p:txBody>
      </p:sp>
      <p:sp>
        <p:nvSpPr>
          <p:cNvPr id="5" name="Shape 3"/>
          <p:cNvSpPr/>
          <p:nvPr/>
        </p:nvSpPr>
        <p:spPr>
          <a:xfrm>
            <a:off x="1188720" y="274320"/>
            <a:ext cx="731520" cy="731520"/>
          </a:xfrm>
          <a:prstGeom prst="ellipse">
            <a:avLst/>
          </a:prstGeom>
          <a:solidFill>
            <a:srgbClr val="C9A84C">
              <a:alpha val="30000"/>
            </a:srgbClr>
          </a:solidFill>
          <a:ln w="12700">
            <a:solidFill>
              <a:srgbClr val="FFFFFF">
                <a:alpha val="15000"/>
              </a:srgbClr>
            </a:solidFill>
            <a:prstDash val="solid"/>
          </a:ln>
        </p:spPr>
        <p:txBody>
          <a:bodyPr/>
          <a:lstStyle/>
          <a:p>
            <a:endParaRPr lang="en-IN"/>
          </a:p>
        </p:txBody>
      </p:sp>
      <p:sp>
        <p:nvSpPr>
          <p:cNvPr id="6" name="Shape 4"/>
          <p:cNvSpPr/>
          <p:nvPr/>
        </p:nvSpPr>
        <p:spPr>
          <a:xfrm>
            <a:off x="2194560" y="274320"/>
            <a:ext cx="731520" cy="731520"/>
          </a:xfrm>
          <a:prstGeom prst="ellipse">
            <a:avLst/>
          </a:prstGeom>
          <a:solidFill>
            <a:srgbClr val="C9A84C">
              <a:alpha val="30000"/>
            </a:srgbClr>
          </a:solidFill>
          <a:ln w="12700">
            <a:solidFill>
              <a:srgbClr val="FFFFFF">
                <a:alpha val="15000"/>
              </a:srgbClr>
            </a:solidFill>
            <a:prstDash val="solid"/>
          </a:ln>
        </p:spPr>
        <p:txBody>
          <a:bodyPr/>
          <a:lstStyle/>
          <a:p>
            <a:endParaRPr lang="en-IN"/>
          </a:p>
        </p:txBody>
      </p:sp>
      <p:sp>
        <p:nvSpPr>
          <p:cNvPr id="7" name="Shape 5"/>
          <p:cNvSpPr/>
          <p:nvPr/>
        </p:nvSpPr>
        <p:spPr>
          <a:xfrm>
            <a:off x="182880" y="1188720"/>
            <a:ext cx="731520" cy="731520"/>
          </a:xfrm>
          <a:prstGeom prst="ellipse">
            <a:avLst/>
          </a:prstGeom>
          <a:solidFill>
            <a:srgbClr val="C9A84C">
              <a:alpha val="30000"/>
            </a:srgbClr>
          </a:solidFill>
          <a:ln w="12700">
            <a:solidFill>
              <a:srgbClr val="FFFFFF">
                <a:alpha val="15000"/>
              </a:srgbClr>
            </a:solidFill>
            <a:prstDash val="solid"/>
          </a:ln>
        </p:spPr>
        <p:txBody>
          <a:bodyPr/>
          <a:lstStyle/>
          <a:p>
            <a:endParaRPr lang="en-IN"/>
          </a:p>
        </p:txBody>
      </p:sp>
      <p:sp>
        <p:nvSpPr>
          <p:cNvPr id="8" name="Shape 6"/>
          <p:cNvSpPr/>
          <p:nvPr/>
        </p:nvSpPr>
        <p:spPr>
          <a:xfrm>
            <a:off x="1188720" y="1188720"/>
            <a:ext cx="731520" cy="731520"/>
          </a:xfrm>
          <a:prstGeom prst="ellipse">
            <a:avLst/>
          </a:prstGeom>
          <a:solidFill>
            <a:srgbClr val="C9A84C">
              <a:alpha val="30000"/>
            </a:srgbClr>
          </a:solidFill>
          <a:ln w="12700">
            <a:solidFill>
              <a:srgbClr val="FFFFFF">
                <a:alpha val="15000"/>
              </a:srgbClr>
            </a:solidFill>
            <a:prstDash val="solid"/>
          </a:ln>
        </p:spPr>
        <p:txBody>
          <a:bodyPr/>
          <a:lstStyle/>
          <a:p>
            <a:endParaRPr lang="en-IN"/>
          </a:p>
        </p:txBody>
      </p:sp>
      <p:sp>
        <p:nvSpPr>
          <p:cNvPr id="9" name="Shape 7"/>
          <p:cNvSpPr/>
          <p:nvPr/>
        </p:nvSpPr>
        <p:spPr>
          <a:xfrm>
            <a:off x="2194560" y="1188720"/>
            <a:ext cx="731520" cy="731520"/>
          </a:xfrm>
          <a:prstGeom prst="ellipse">
            <a:avLst/>
          </a:prstGeom>
          <a:solidFill>
            <a:srgbClr val="C9A84C">
              <a:alpha val="30000"/>
            </a:srgbClr>
          </a:solidFill>
          <a:ln w="12700">
            <a:solidFill>
              <a:srgbClr val="FFFFFF">
                <a:alpha val="15000"/>
              </a:srgbClr>
            </a:solidFill>
            <a:prstDash val="solid"/>
          </a:ln>
        </p:spPr>
        <p:txBody>
          <a:bodyPr/>
          <a:lstStyle/>
          <a:p>
            <a:endParaRPr lang="en-IN"/>
          </a:p>
        </p:txBody>
      </p:sp>
      <p:sp>
        <p:nvSpPr>
          <p:cNvPr id="10" name="Shape 8"/>
          <p:cNvSpPr/>
          <p:nvPr/>
        </p:nvSpPr>
        <p:spPr>
          <a:xfrm>
            <a:off x="753687" y="2103120"/>
            <a:ext cx="731520" cy="731520"/>
          </a:xfrm>
          <a:prstGeom prst="ellipse">
            <a:avLst/>
          </a:prstGeom>
          <a:solidFill>
            <a:srgbClr val="C9A84C">
              <a:alpha val="30000"/>
            </a:srgbClr>
          </a:solidFill>
          <a:ln w="12700">
            <a:solidFill>
              <a:srgbClr val="FFFFFF">
                <a:alpha val="15000"/>
              </a:srgbClr>
            </a:solidFill>
            <a:prstDash val="solid"/>
          </a:ln>
        </p:spPr>
        <p:txBody>
          <a:bodyPr/>
          <a:lstStyle/>
          <a:p>
            <a:endParaRPr lang="en-IN"/>
          </a:p>
        </p:txBody>
      </p:sp>
      <p:sp>
        <p:nvSpPr>
          <p:cNvPr id="11" name="Shape 9"/>
          <p:cNvSpPr/>
          <p:nvPr/>
        </p:nvSpPr>
        <p:spPr>
          <a:xfrm>
            <a:off x="1737360" y="2103120"/>
            <a:ext cx="731520" cy="731520"/>
          </a:xfrm>
          <a:prstGeom prst="ellipse">
            <a:avLst/>
          </a:prstGeom>
          <a:solidFill>
            <a:srgbClr val="C9A84C">
              <a:alpha val="30000"/>
            </a:srgbClr>
          </a:solidFill>
          <a:ln w="12700">
            <a:solidFill>
              <a:srgbClr val="FFFFFF">
                <a:alpha val="15000"/>
              </a:srgbClr>
            </a:solidFill>
            <a:prstDash val="solid"/>
          </a:ln>
        </p:spPr>
        <p:txBody>
          <a:bodyPr/>
          <a:lstStyle/>
          <a:p>
            <a:endParaRPr lang="en-IN"/>
          </a:p>
        </p:txBody>
      </p:sp>
      <p:sp>
        <p:nvSpPr>
          <p:cNvPr id="12" name="Text 10"/>
          <p:cNvSpPr/>
          <p:nvPr/>
        </p:nvSpPr>
        <p:spPr>
          <a:xfrm>
            <a:off x="3749040" y="640080"/>
            <a:ext cx="5120640" cy="365760"/>
          </a:xfrm>
          <a:prstGeom prst="rect">
            <a:avLst/>
          </a:prstGeom>
          <a:noFill/>
          <a:ln/>
        </p:spPr>
        <p:txBody>
          <a:bodyPr wrap="square" lIns="0" tIns="0" rIns="0" bIns="0" rtlCol="0" anchor="ctr"/>
          <a:lstStyle/>
          <a:p>
            <a:pPr marL="0" indent="0">
              <a:buNone/>
            </a:pPr>
            <a:r>
              <a:rPr lang="en-US" sz="1100" b="1" kern="0" spc="500" dirty="0">
                <a:solidFill>
                  <a:srgbClr val="C9A84C"/>
                </a:solidFill>
                <a:latin typeface="Calibri" pitchFamily="34" charset="0"/>
                <a:ea typeface="Calibri" pitchFamily="34" charset="-122"/>
                <a:cs typeface="Calibri" pitchFamily="34" charset="-120"/>
              </a:rPr>
              <a:t>WHITE PAPER</a:t>
            </a:r>
            <a:endParaRPr lang="en-US" sz="1100" dirty="0"/>
          </a:p>
        </p:txBody>
      </p:sp>
      <p:sp>
        <p:nvSpPr>
          <p:cNvPr id="13" name="Text 11"/>
          <p:cNvSpPr/>
          <p:nvPr/>
        </p:nvSpPr>
        <p:spPr>
          <a:xfrm>
            <a:off x="3749040" y="1051560"/>
            <a:ext cx="5120640" cy="2377440"/>
          </a:xfrm>
          <a:prstGeom prst="rect">
            <a:avLst/>
          </a:prstGeom>
          <a:noFill/>
          <a:ln/>
        </p:spPr>
        <p:txBody>
          <a:bodyPr wrap="square" lIns="0" tIns="0" rIns="0" bIns="0" rtlCol="0" anchor="ctr"/>
          <a:lstStyle/>
          <a:p>
            <a:pPr marL="0" indent="0">
              <a:buNone/>
            </a:pPr>
            <a:r>
              <a:rPr lang="en-US" sz="2600" b="1" dirty="0">
                <a:solidFill>
                  <a:srgbClr val="FFFFFF"/>
                </a:solidFill>
                <a:latin typeface="Georgia" panose="02040502050405020303" pitchFamily="18" charset="0"/>
                <a:ea typeface="Calibri" pitchFamily="34" charset="-122"/>
                <a:cs typeface="Calibri" pitchFamily="34" charset="-120"/>
              </a:rPr>
              <a:t>Enhancing Tau Ceti’s SEP Regime: Balancing Innovation Incentives, Industrial Growth and Consumer Welfare</a:t>
            </a:r>
          </a:p>
        </p:txBody>
      </p:sp>
      <p:sp>
        <p:nvSpPr>
          <p:cNvPr id="14" name="Shape 12"/>
          <p:cNvSpPr/>
          <p:nvPr/>
        </p:nvSpPr>
        <p:spPr>
          <a:xfrm>
            <a:off x="3749040" y="3474720"/>
            <a:ext cx="5029200" cy="36576"/>
          </a:xfrm>
          <a:prstGeom prst="rect">
            <a:avLst/>
          </a:prstGeom>
          <a:solidFill>
            <a:srgbClr val="C9A84C"/>
          </a:solidFill>
          <a:ln w="12700">
            <a:solidFill>
              <a:srgbClr val="C9A84C"/>
            </a:solidFill>
            <a:prstDash val="solid"/>
          </a:ln>
        </p:spPr>
        <p:txBody>
          <a:bodyPr/>
          <a:lstStyle/>
          <a:p>
            <a:endParaRPr lang="en-IN"/>
          </a:p>
        </p:txBody>
      </p:sp>
      <p:sp>
        <p:nvSpPr>
          <p:cNvPr id="15" name="Text 13"/>
          <p:cNvSpPr/>
          <p:nvPr/>
        </p:nvSpPr>
        <p:spPr>
          <a:xfrm>
            <a:off x="3749040" y="3566160"/>
            <a:ext cx="5120640" cy="640080"/>
          </a:xfrm>
          <a:prstGeom prst="rect">
            <a:avLst/>
          </a:prstGeom>
          <a:noFill/>
          <a:ln/>
        </p:spPr>
        <p:txBody>
          <a:bodyPr wrap="square" lIns="0" tIns="0" rIns="0" bIns="0" rtlCol="0" anchor="ctr"/>
          <a:lstStyle/>
          <a:p>
            <a:pPr algn="just"/>
            <a:r>
              <a:rPr lang="en-US" sz="1200" i="1" dirty="0">
                <a:solidFill>
                  <a:srgbClr val="FFFFFF"/>
                </a:solidFill>
                <a:ea typeface="Calibri" pitchFamily="34" charset="-122"/>
                <a:cs typeface="Calibri" pitchFamily="34" charset="-120"/>
              </a:rPr>
              <a:t>Standard-Essential</a:t>
            </a:r>
            <a:r>
              <a:rPr lang="en-US" sz="1200" i="1" dirty="0"/>
              <a:t> </a:t>
            </a:r>
            <a:r>
              <a:rPr lang="en-US" sz="1200" i="1" dirty="0">
                <a:solidFill>
                  <a:srgbClr val="FFFFFF"/>
                </a:solidFill>
                <a:ea typeface="Calibri" pitchFamily="34" charset="-122"/>
                <a:cs typeface="Calibri" pitchFamily="34" charset="-120"/>
              </a:rPr>
              <a:t>Patents (SEPs) and</a:t>
            </a:r>
            <a:r>
              <a:rPr lang="en-US" sz="1200" i="1" dirty="0"/>
              <a:t> </a:t>
            </a:r>
            <a:r>
              <a:rPr lang="en-US" sz="1200" i="1" dirty="0">
                <a:solidFill>
                  <a:srgbClr val="FFFFFF"/>
                </a:solidFill>
                <a:ea typeface="Calibri" pitchFamily="34" charset="-122"/>
                <a:cs typeface="Calibri" pitchFamily="34" charset="-120"/>
              </a:rPr>
              <a:t>Technological</a:t>
            </a:r>
            <a:r>
              <a:rPr lang="en-US" sz="1200" i="1" dirty="0"/>
              <a:t> </a:t>
            </a:r>
            <a:r>
              <a:rPr lang="en-US" sz="1200" i="1" dirty="0">
                <a:solidFill>
                  <a:srgbClr val="FFFFFF"/>
                </a:solidFill>
                <a:ea typeface="Calibri" pitchFamily="34" charset="-122"/>
                <a:cs typeface="Calibri" pitchFamily="34" charset="-120"/>
              </a:rPr>
              <a:t>Innovation</a:t>
            </a:r>
            <a:endParaRPr lang="en-US" sz="1200" i="1" dirty="0"/>
          </a:p>
        </p:txBody>
      </p:sp>
      <p:sp>
        <p:nvSpPr>
          <p:cNvPr id="16" name="Text 14"/>
          <p:cNvSpPr/>
          <p:nvPr/>
        </p:nvSpPr>
        <p:spPr>
          <a:xfrm>
            <a:off x="3749040" y="4389120"/>
            <a:ext cx="5120640" cy="320040"/>
          </a:xfrm>
          <a:prstGeom prst="rect">
            <a:avLst/>
          </a:prstGeom>
          <a:noFill/>
          <a:ln/>
        </p:spPr>
        <p:txBody>
          <a:bodyPr wrap="square" lIns="0" tIns="0" rIns="0" bIns="0" rtlCol="0" anchor="ctr"/>
          <a:lstStyle/>
          <a:p>
            <a:pPr marL="0" indent="0">
              <a:buNone/>
            </a:pPr>
            <a:r>
              <a:rPr lang="en-US" sz="1200" dirty="0">
                <a:solidFill>
                  <a:srgbClr val="8A97A8"/>
                </a:solidFill>
                <a:latin typeface="Calibri" pitchFamily="34" charset="0"/>
                <a:ea typeface="Calibri" pitchFamily="34" charset="-122"/>
                <a:cs typeface="Calibri" pitchFamily="34" charset="-120"/>
              </a:rPr>
              <a:t>Team Code: TEAM135e  |  Problem Statement II</a:t>
            </a:r>
            <a:endParaRPr lang="en-US" sz="1200" dirty="0"/>
          </a:p>
        </p:txBody>
      </p:sp>
      <p:sp>
        <p:nvSpPr>
          <p:cNvPr id="17" name="Text 15"/>
          <p:cNvSpPr/>
          <p:nvPr/>
        </p:nvSpPr>
        <p:spPr>
          <a:xfrm>
            <a:off x="182880" y="3931920"/>
            <a:ext cx="3017520" cy="822960"/>
          </a:xfrm>
          <a:prstGeom prst="rect">
            <a:avLst/>
          </a:prstGeom>
          <a:noFill/>
          <a:ln/>
        </p:spPr>
        <p:txBody>
          <a:bodyPr wrap="square" lIns="0" tIns="0" rIns="0" bIns="0" rtlCol="0" anchor="ctr"/>
          <a:lstStyle/>
          <a:p>
            <a:pPr marL="0" indent="0" algn="ctr">
              <a:buNone/>
            </a:pPr>
            <a:r>
              <a:rPr lang="en-US" sz="1400" b="1" dirty="0">
                <a:solidFill>
                  <a:srgbClr val="0D1F3C"/>
                </a:solidFill>
                <a:latin typeface="Georgia" panose="02040502050405020303" pitchFamily="18" charset="0"/>
                <a:ea typeface="Calibri" pitchFamily="34" charset="-122"/>
                <a:cs typeface="Calibri" pitchFamily="34" charset="-120"/>
              </a:rPr>
              <a:t>1st National Policy Brief</a:t>
            </a:r>
            <a:endParaRPr lang="en-US" sz="1400" dirty="0">
              <a:latin typeface="Georgia" panose="02040502050405020303" pitchFamily="18" charset="0"/>
            </a:endParaRPr>
          </a:p>
          <a:p>
            <a:pPr marL="0" indent="0" algn="ctr">
              <a:buNone/>
            </a:pPr>
            <a:r>
              <a:rPr lang="en-US" sz="1400" b="1" dirty="0">
                <a:solidFill>
                  <a:srgbClr val="0D1F3C"/>
                </a:solidFill>
                <a:latin typeface="Georgia" panose="02040502050405020303" pitchFamily="18" charset="0"/>
                <a:ea typeface="Calibri" pitchFamily="34" charset="-122"/>
                <a:cs typeface="Calibri" pitchFamily="34" charset="-120"/>
              </a:rPr>
              <a:t>Competition on IP &amp; Innovation</a:t>
            </a:r>
            <a:endParaRPr lang="en-US" sz="1400" dirty="0">
              <a:latin typeface="Georgia" panose="02040502050405020303" pitchFamily="18"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2">
    <p:bg>
      <p:bgPr>
        <a:solidFill>
          <a:srgbClr val="F4F7FB"/>
        </a:solidFill>
        <a:effectLst/>
      </p:bgPr>
    </p:bg>
    <p:spTree>
      <p:nvGrpSpPr>
        <p:cNvPr id="1" name=""/>
        <p:cNvGrpSpPr/>
        <p:nvPr/>
      </p:nvGrpSpPr>
      <p:grpSpPr>
        <a:xfrm>
          <a:off x="0" y="0"/>
          <a:ext cx="0" cy="0"/>
          <a:chOff x="0" y="0"/>
          <a:chExt cx="0" cy="0"/>
        </a:xfrm>
      </p:grpSpPr>
      <p:sp>
        <p:nvSpPr>
          <p:cNvPr id="2" name="Shape 0"/>
          <p:cNvSpPr/>
          <p:nvPr/>
        </p:nvSpPr>
        <p:spPr>
          <a:xfrm>
            <a:off x="0" y="0"/>
            <a:ext cx="9144000" cy="950976"/>
          </a:xfrm>
          <a:prstGeom prst="rect">
            <a:avLst/>
          </a:prstGeom>
          <a:solidFill>
            <a:srgbClr val="0D1F3C"/>
          </a:solidFill>
          <a:ln w="12700">
            <a:solidFill>
              <a:srgbClr val="0D1F3C"/>
            </a:solidFill>
            <a:prstDash val="solid"/>
          </a:ln>
        </p:spPr>
        <p:txBody>
          <a:bodyPr/>
          <a:lstStyle/>
          <a:p>
            <a:endParaRPr lang="en-IN"/>
          </a:p>
        </p:txBody>
      </p:sp>
      <p:sp>
        <p:nvSpPr>
          <p:cNvPr id="3" name="Shape 1"/>
          <p:cNvSpPr/>
          <p:nvPr/>
        </p:nvSpPr>
        <p:spPr>
          <a:xfrm>
            <a:off x="0" y="950976"/>
            <a:ext cx="9144000" cy="50292"/>
          </a:xfrm>
          <a:prstGeom prst="rect">
            <a:avLst/>
          </a:prstGeom>
          <a:solidFill>
            <a:srgbClr val="C9A84C"/>
          </a:solidFill>
          <a:ln w="12700">
            <a:solidFill>
              <a:srgbClr val="C9A84C"/>
            </a:solidFill>
            <a:prstDash val="solid"/>
          </a:ln>
        </p:spPr>
        <p:txBody>
          <a:bodyPr/>
          <a:lstStyle/>
          <a:p>
            <a:endParaRPr lang="en-IN"/>
          </a:p>
        </p:txBody>
      </p:sp>
      <p:sp>
        <p:nvSpPr>
          <p:cNvPr id="4" name="Shape 2"/>
          <p:cNvSpPr/>
          <p:nvPr/>
        </p:nvSpPr>
        <p:spPr>
          <a:xfrm>
            <a:off x="8485632" y="128016"/>
            <a:ext cx="502920" cy="274320"/>
          </a:xfrm>
          <a:prstGeom prst="rect">
            <a:avLst/>
          </a:prstGeom>
          <a:solidFill>
            <a:srgbClr val="C9A84C"/>
          </a:solidFill>
          <a:ln w="12700">
            <a:solidFill>
              <a:srgbClr val="C9A84C"/>
            </a:solidFill>
            <a:prstDash val="solid"/>
          </a:ln>
        </p:spPr>
        <p:txBody>
          <a:bodyPr/>
          <a:lstStyle/>
          <a:p>
            <a:endParaRPr lang="en-IN"/>
          </a:p>
        </p:txBody>
      </p:sp>
      <p:sp>
        <p:nvSpPr>
          <p:cNvPr id="5" name="Text 3"/>
          <p:cNvSpPr/>
          <p:nvPr/>
        </p:nvSpPr>
        <p:spPr>
          <a:xfrm>
            <a:off x="347472" y="82296"/>
            <a:ext cx="8001000" cy="530352"/>
          </a:xfrm>
          <a:prstGeom prst="rect">
            <a:avLst/>
          </a:prstGeom>
          <a:noFill/>
          <a:ln/>
        </p:spPr>
        <p:txBody>
          <a:bodyPr wrap="square" lIns="0" tIns="0" rIns="0" bIns="0" rtlCol="0" anchor="ctr"/>
          <a:lstStyle/>
          <a:p>
            <a:pPr marL="0" indent="0">
              <a:buNone/>
            </a:pPr>
            <a:r>
              <a:rPr lang="en-US" sz="2200" b="1" dirty="0">
                <a:solidFill>
                  <a:srgbClr val="FFFFFF"/>
                </a:solidFill>
                <a:latin typeface="Georgia" pitchFamily="34" charset="0"/>
                <a:ea typeface="Georgia" pitchFamily="34" charset="-122"/>
                <a:cs typeface="Georgia" pitchFamily="34" charset="-120"/>
              </a:rPr>
              <a:t>General Policy Recommendations</a:t>
            </a:r>
            <a:endParaRPr lang="en-US" sz="2200" dirty="0"/>
          </a:p>
        </p:txBody>
      </p:sp>
      <p:sp>
        <p:nvSpPr>
          <p:cNvPr id="6" name="Text 4"/>
          <p:cNvSpPr/>
          <p:nvPr/>
        </p:nvSpPr>
        <p:spPr>
          <a:xfrm>
            <a:off x="347472" y="630936"/>
            <a:ext cx="8001000" cy="256032"/>
          </a:xfrm>
          <a:prstGeom prst="rect">
            <a:avLst/>
          </a:prstGeom>
          <a:noFill/>
          <a:ln/>
        </p:spPr>
        <p:txBody>
          <a:bodyPr wrap="square" lIns="0" tIns="0" rIns="0" bIns="0" rtlCol="0" anchor="ctr"/>
          <a:lstStyle/>
          <a:p>
            <a:pPr marL="0" indent="0">
              <a:buNone/>
            </a:pPr>
            <a:r>
              <a:rPr lang="en-US" sz="1050" i="1" dirty="0">
                <a:solidFill>
                  <a:srgbClr val="C9A84C"/>
                </a:solidFill>
                <a:latin typeface="Calibri" pitchFamily="34" charset="0"/>
                <a:ea typeface="Calibri" pitchFamily="34" charset="-122"/>
                <a:cs typeface="Calibri" pitchFamily="34" charset="-120"/>
              </a:rPr>
              <a:t>Legal Reforms — Jurisdiction &amp; Enforcement</a:t>
            </a:r>
            <a:endParaRPr lang="en-US" sz="1050" dirty="0"/>
          </a:p>
        </p:txBody>
      </p:sp>
      <p:sp>
        <p:nvSpPr>
          <p:cNvPr id="7" name="Shape 5"/>
          <p:cNvSpPr/>
          <p:nvPr/>
        </p:nvSpPr>
        <p:spPr>
          <a:xfrm>
            <a:off x="164592" y="1051560"/>
            <a:ext cx="4297680" cy="768096"/>
          </a:xfrm>
          <a:prstGeom prst="rect">
            <a:avLst/>
          </a:prstGeom>
          <a:solidFill>
            <a:srgbClr val="1B3A5C"/>
          </a:solidFill>
          <a:ln w="12700">
            <a:solidFill>
              <a:srgbClr val="1B3A5C"/>
            </a:solidFill>
            <a:prstDash val="solid"/>
          </a:ln>
        </p:spPr>
        <p:txBody>
          <a:bodyPr/>
          <a:lstStyle/>
          <a:p>
            <a:endParaRPr lang="en-IN"/>
          </a:p>
        </p:txBody>
      </p:sp>
      <p:sp>
        <p:nvSpPr>
          <p:cNvPr id="8" name="Text 6"/>
          <p:cNvSpPr/>
          <p:nvPr/>
        </p:nvSpPr>
        <p:spPr>
          <a:xfrm>
            <a:off x="301752" y="1143000"/>
            <a:ext cx="457200" cy="274320"/>
          </a:xfrm>
          <a:prstGeom prst="rect">
            <a:avLst/>
          </a:prstGeom>
          <a:noFill/>
          <a:ln/>
        </p:spPr>
        <p:txBody>
          <a:bodyPr wrap="square" lIns="0" tIns="0" rIns="0" bIns="0" rtlCol="0" anchor="ctr"/>
          <a:lstStyle/>
          <a:p>
            <a:pPr marL="0" indent="0" algn="ctr">
              <a:buNone/>
            </a:pPr>
            <a:r>
              <a:rPr lang="en-US" sz="1400" b="1" dirty="0">
                <a:solidFill>
                  <a:srgbClr val="C9A84C"/>
                </a:solidFill>
                <a:latin typeface="Georgia" pitchFamily="34" charset="0"/>
                <a:ea typeface="Georgia" pitchFamily="34" charset="-122"/>
                <a:cs typeface="Georgia" pitchFamily="34" charset="-120"/>
              </a:rPr>
              <a:t>R3</a:t>
            </a:r>
            <a:endParaRPr lang="en-US" sz="1400" dirty="0"/>
          </a:p>
        </p:txBody>
      </p:sp>
      <p:sp>
        <p:nvSpPr>
          <p:cNvPr id="9" name="Text 7"/>
          <p:cNvSpPr/>
          <p:nvPr/>
        </p:nvSpPr>
        <p:spPr>
          <a:xfrm>
            <a:off x="804672" y="1133856"/>
            <a:ext cx="3566160" cy="658368"/>
          </a:xfrm>
          <a:prstGeom prst="rect">
            <a:avLst/>
          </a:prstGeom>
          <a:noFill/>
          <a:ln/>
        </p:spPr>
        <p:txBody>
          <a:bodyPr wrap="square" lIns="0" tIns="0" rIns="0" bIns="0" rtlCol="0" anchor="ctr"/>
          <a:lstStyle/>
          <a:p>
            <a:pPr marL="0" indent="0">
              <a:buNone/>
            </a:pPr>
            <a:r>
              <a:rPr lang="en-US" sz="1250" b="1" dirty="0">
                <a:solidFill>
                  <a:srgbClr val="FFFFFF"/>
                </a:solidFill>
                <a:latin typeface="Georgia" pitchFamily="34" charset="0"/>
                <a:ea typeface="Georgia" pitchFamily="34" charset="-122"/>
                <a:cs typeface="Georgia" pitchFamily="34" charset="-120"/>
              </a:rPr>
              <a:t>Clarifying the Patent–Competition Law Interface</a:t>
            </a:r>
            <a:endParaRPr lang="en-US" sz="1250" dirty="0"/>
          </a:p>
        </p:txBody>
      </p:sp>
      <p:sp>
        <p:nvSpPr>
          <p:cNvPr id="10" name="Shape 8"/>
          <p:cNvSpPr/>
          <p:nvPr/>
        </p:nvSpPr>
        <p:spPr>
          <a:xfrm>
            <a:off x="164592" y="1819656"/>
            <a:ext cx="4297680" cy="3182112"/>
          </a:xfrm>
          <a:prstGeom prst="rect">
            <a:avLst/>
          </a:prstGeom>
          <a:solidFill>
            <a:srgbClr val="FFFFFF"/>
          </a:solidFill>
          <a:ln w="9525">
            <a:solidFill>
              <a:srgbClr val="D0DBE8"/>
            </a:solidFill>
            <a:prstDash val="solid"/>
          </a:ln>
        </p:spPr>
        <p:txBody>
          <a:bodyPr/>
          <a:lstStyle/>
          <a:p>
            <a:endParaRPr lang="en-GB" dirty="0"/>
          </a:p>
        </p:txBody>
      </p:sp>
      <p:sp>
        <p:nvSpPr>
          <p:cNvPr id="11" name="Shape 9"/>
          <p:cNvSpPr/>
          <p:nvPr/>
        </p:nvSpPr>
        <p:spPr>
          <a:xfrm>
            <a:off x="164592" y="1819656"/>
            <a:ext cx="64008" cy="3182112"/>
          </a:xfrm>
          <a:prstGeom prst="rect">
            <a:avLst/>
          </a:prstGeom>
          <a:solidFill>
            <a:srgbClr val="1B3A5C"/>
          </a:solidFill>
          <a:ln w="12700">
            <a:solidFill>
              <a:srgbClr val="1B3A5C"/>
            </a:solidFill>
            <a:prstDash val="solid"/>
          </a:ln>
        </p:spPr>
        <p:txBody>
          <a:bodyPr/>
          <a:lstStyle/>
          <a:p>
            <a:endParaRPr lang="en-IN"/>
          </a:p>
        </p:txBody>
      </p:sp>
      <p:sp>
        <p:nvSpPr>
          <p:cNvPr id="12" name="Text 10"/>
          <p:cNvSpPr/>
          <p:nvPr/>
        </p:nvSpPr>
        <p:spPr>
          <a:xfrm>
            <a:off x="329184" y="1901952"/>
            <a:ext cx="4078224" cy="182880"/>
          </a:xfrm>
          <a:prstGeom prst="rect">
            <a:avLst/>
          </a:prstGeom>
          <a:noFill/>
          <a:ln/>
        </p:spPr>
        <p:txBody>
          <a:bodyPr wrap="square" lIns="0" tIns="0" rIns="0" bIns="0" rtlCol="0" anchor="ctr"/>
          <a:lstStyle/>
          <a:p>
            <a:pPr marL="0" indent="0">
              <a:buNone/>
            </a:pPr>
            <a:r>
              <a:rPr lang="en-US" sz="950" b="1" dirty="0">
                <a:solidFill>
                  <a:srgbClr val="1B3A5C"/>
                </a:solidFill>
                <a:latin typeface="Calibri" pitchFamily="34" charset="0"/>
                <a:ea typeface="Calibri" pitchFamily="34" charset="-122"/>
                <a:cs typeface="Calibri" pitchFamily="34" charset="-120"/>
              </a:rPr>
              <a:t>Proposal:</a:t>
            </a:r>
            <a:endParaRPr lang="en-US" sz="950" dirty="0"/>
          </a:p>
        </p:txBody>
      </p:sp>
      <p:sp>
        <p:nvSpPr>
          <p:cNvPr id="13" name="Text 11"/>
          <p:cNvSpPr/>
          <p:nvPr/>
        </p:nvSpPr>
        <p:spPr>
          <a:xfrm>
            <a:off x="329184" y="2093976"/>
            <a:ext cx="4059936" cy="923544"/>
          </a:xfrm>
          <a:prstGeom prst="rect">
            <a:avLst/>
          </a:prstGeom>
          <a:noFill/>
          <a:ln/>
        </p:spPr>
        <p:txBody>
          <a:bodyPr wrap="square" lIns="0" tIns="0" rIns="0" bIns="0" rtlCol="0" anchor="ctr"/>
          <a:lstStyle/>
          <a:p>
            <a:endParaRPr lang="en-US" sz="880" dirty="0"/>
          </a:p>
        </p:txBody>
      </p:sp>
      <p:sp>
        <p:nvSpPr>
          <p:cNvPr id="14" name="Shape 12"/>
          <p:cNvSpPr/>
          <p:nvPr/>
        </p:nvSpPr>
        <p:spPr>
          <a:xfrm>
            <a:off x="228600" y="3054096"/>
            <a:ext cx="4233672" cy="27432"/>
          </a:xfrm>
          <a:prstGeom prst="rect">
            <a:avLst/>
          </a:prstGeom>
          <a:solidFill>
            <a:srgbClr val="D0DBE8"/>
          </a:solidFill>
          <a:ln w="12700">
            <a:solidFill>
              <a:srgbClr val="D0DBE8"/>
            </a:solidFill>
            <a:prstDash val="solid"/>
          </a:ln>
        </p:spPr>
        <p:txBody>
          <a:bodyPr/>
          <a:lstStyle/>
          <a:p>
            <a:endParaRPr lang="en-IN"/>
          </a:p>
        </p:txBody>
      </p:sp>
      <p:sp>
        <p:nvSpPr>
          <p:cNvPr id="15" name="Text 13"/>
          <p:cNvSpPr/>
          <p:nvPr/>
        </p:nvSpPr>
        <p:spPr>
          <a:xfrm>
            <a:off x="329184" y="3081528"/>
            <a:ext cx="4078224" cy="182880"/>
          </a:xfrm>
          <a:prstGeom prst="rect">
            <a:avLst/>
          </a:prstGeom>
          <a:noFill/>
          <a:ln/>
        </p:spPr>
        <p:txBody>
          <a:bodyPr wrap="square" lIns="0" tIns="0" rIns="0" bIns="0" rtlCol="0" anchor="ctr"/>
          <a:lstStyle/>
          <a:p>
            <a:pPr marL="0" indent="0">
              <a:buNone/>
            </a:pPr>
            <a:r>
              <a:rPr lang="en-US" sz="950" b="1" dirty="0">
                <a:solidFill>
                  <a:srgbClr val="1B3A5C"/>
                </a:solidFill>
                <a:latin typeface="Calibri" pitchFamily="34" charset="0"/>
                <a:ea typeface="Calibri" pitchFamily="34" charset="-122"/>
                <a:cs typeface="Calibri" pitchFamily="34" charset="-120"/>
              </a:rPr>
              <a:t>Rationale:</a:t>
            </a:r>
            <a:endParaRPr lang="en-US" sz="950" dirty="0"/>
          </a:p>
        </p:txBody>
      </p:sp>
      <p:sp>
        <p:nvSpPr>
          <p:cNvPr id="16" name="Text 14"/>
          <p:cNvSpPr/>
          <p:nvPr/>
        </p:nvSpPr>
        <p:spPr>
          <a:xfrm>
            <a:off x="329184" y="3273552"/>
            <a:ext cx="4059936" cy="795528"/>
          </a:xfrm>
          <a:prstGeom prst="rect">
            <a:avLst/>
          </a:prstGeom>
          <a:noFill/>
          <a:ln/>
        </p:spPr>
        <p:txBody>
          <a:bodyPr wrap="square" lIns="0" tIns="0" rIns="0" bIns="0" rtlCol="0" anchor="ctr"/>
          <a:lstStyle/>
          <a:p>
            <a:pPr marL="171450" indent="-171450">
              <a:buFont typeface="Arial" panose="020B0604020202020204" pitchFamily="34" charset="0"/>
              <a:buChar char="•"/>
            </a:pPr>
            <a:r>
              <a:rPr lang="en-US" sz="1000" dirty="0"/>
              <a:t>Closes regulatory vacuum</a:t>
            </a:r>
          </a:p>
          <a:p>
            <a:pPr marL="171450" indent="-171450">
              <a:buFont typeface="Arial" panose="020B0604020202020204" pitchFamily="34" charset="0"/>
              <a:buChar char="•"/>
            </a:pPr>
            <a:r>
              <a:rPr lang="en-US" sz="1000" dirty="0"/>
              <a:t>Addresses executive pricing &amp; discriminatory licensing</a:t>
            </a:r>
          </a:p>
          <a:p>
            <a:pPr marL="171450" indent="-171450">
              <a:buFont typeface="Arial" panose="020B0604020202020204" pitchFamily="34" charset="0"/>
              <a:buChar char="•"/>
            </a:pPr>
            <a:r>
              <a:rPr lang="en-US" sz="1000" dirty="0"/>
              <a:t>Prevents private settlements from shielding market-wide harm</a:t>
            </a:r>
          </a:p>
        </p:txBody>
      </p:sp>
      <p:sp>
        <p:nvSpPr>
          <p:cNvPr id="17" name="Shape 15"/>
          <p:cNvSpPr/>
          <p:nvPr/>
        </p:nvSpPr>
        <p:spPr>
          <a:xfrm>
            <a:off x="228600" y="4105656"/>
            <a:ext cx="4233672" cy="27432"/>
          </a:xfrm>
          <a:prstGeom prst="rect">
            <a:avLst/>
          </a:prstGeom>
          <a:solidFill>
            <a:srgbClr val="D0DBE8"/>
          </a:solidFill>
          <a:ln w="12700">
            <a:solidFill>
              <a:srgbClr val="D0DBE8"/>
            </a:solidFill>
            <a:prstDash val="solid"/>
          </a:ln>
        </p:spPr>
        <p:txBody>
          <a:bodyPr/>
          <a:lstStyle/>
          <a:p>
            <a:endParaRPr lang="en-IN"/>
          </a:p>
        </p:txBody>
      </p:sp>
      <p:sp>
        <p:nvSpPr>
          <p:cNvPr id="18" name="Text 16"/>
          <p:cNvSpPr/>
          <p:nvPr/>
        </p:nvSpPr>
        <p:spPr>
          <a:xfrm>
            <a:off x="329184" y="4133088"/>
            <a:ext cx="4078224" cy="182880"/>
          </a:xfrm>
          <a:prstGeom prst="rect">
            <a:avLst/>
          </a:prstGeom>
          <a:noFill/>
          <a:ln/>
        </p:spPr>
        <p:txBody>
          <a:bodyPr wrap="square" lIns="0" tIns="0" rIns="0" bIns="0" rtlCol="0" anchor="ctr"/>
          <a:lstStyle/>
          <a:p>
            <a:pPr marL="0" indent="0">
              <a:buNone/>
            </a:pPr>
            <a:r>
              <a:rPr lang="en-US" sz="950" b="1" dirty="0">
                <a:solidFill>
                  <a:srgbClr val="1B3A5C"/>
                </a:solidFill>
                <a:latin typeface="Calibri" pitchFamily="34" charset="0"/>
                <a:ea typeface="Calibri" pitchFamily="34" charset="-122"/>
                <a:cs typeface="Calibri" pitchFamily="34" charset="-120"/>
              </a:rPr>
              <a:t>Trade-off:</a:t>
            </a:r>
            <a:endParaRPr lang="en-US" sz="950" dirty="0"/>
          </a:p>
        </p:txBody>
      </p:sp>
      <p:sp>
        <p:nvSpPr>
          <p:cNvPr id="19" name="Text 17"/>
          <p:cNvSpPr/>
          <p:nvPr/>
        </p:nvSpPr>
        <p:spPr>
          <a:xfrm>
            <a:off x="329184" y="4325112"/>
            <a:ext cx="4059936" cy="630936"/>
          </a:xfrm>
          <a:prstGeom prst="rect">
            <a:avLst/>
          </a:prstGeom>
          <a:noFill/>
          <a:ln/>
        </p:spPr>
        <p:txBody>
          <a:bodyPr wrap="square" lIns="0" tIns="0" rIns="0" bIns="0" rtlCol="0" anchor="ctr"/>
          <a:lstStyle/>
          <a:p>
            <a:pPr marL="171450" indent="-171450">
              <a:buFont typeface="Arial" panose="020B0604020202020204" pitchFamily="34" charset="0"/>
              <a:buChar char="•"/>
            </a:pPr>
            <a:r>
              <a:rPr lang="en-US" sz="1000" dirty="0">
                <a:solidFill>
                  <a:srgbClr val="0D1F3C"/>
                </a:solidFill>
                <a:latin typeface="Calibri" pitchFamily="34" charset="0"/>
                <a:ea typeface="Calibri" pitchFamily="34" charset="-122"/>
                <a:cs typeface="Calibri" pitchFamily="34" charset="-120"/>
              </a:rPr>
              <a:t>SEP holders fear regulatory overreach and duplication of proceedings</a:t>
            </a:r>
          </a:p>
          <a:p>
            <a:pPr marL="171450" indent="-171450">
              <a:buFont typeface="Arial" panose="020B0604020202020204" pitchFamily="34" charset="0"/>
              <a:buChar char="•"/>
            </a:pPr>
            <a:r>
              <a:rPr lang="en-US" sz="1000" dirty="0">
                <a:solidFill>
                  <a:srgbClr val="0D1F3C"/>
                </a:solidFill>
                <a:latin typeface="Calibri" pitchFamily="34" charset="0"/>
                <a:ea typeface="Calibri" pitchFamily="34" charset="-122"/>
                <a:cs typeface="Calibri" pitchFamily="34" charset="-120"/>
              </a:rPr>
              <a:t>Requires clear coordination rules between patent and competition authorities, time-bound investigations and a commitment mechanism</a:t>
            </a:r>
          </a:p>
        </p:txBody>
      </p:sp>
      <p:sp>
        <p:nvSpPr>
          <p:cNvPr id="20" name="Shape 18"/>
          <p:cNvSpPr/>
          <p:nvPr/>
        </p:nvSpPr>
        <p:spPr>
          <a:xfrm>
            <a:off x="4681728" y="1051560"/>
            <a:ext cx="4297680" cy="768096"/>
          </a:xfrm>
          <a:prstGeom prst="rect">
            <a:avLst/>
          </a:prstGeom>
          <a:solidFill>
            <a:srgbClr val="1A6B70"/>
          </a:solidFill>
          <a:ln w="12700">
            <a:solidFill>
              <a:srgbClr val="1A6B70"/>
            </a:solidFill>
            <a:prstDash val="solid"/>
          </a:ln>
        </p:spPr>
        <p:txBody>
          <a:bodyPr/>
          <a:lstStyle/>
          <a:p>
            <a:endParaRPr lang="en-IN"/>
          </a:p>
        </p:txBody>
      </p:sp>
      <p:sp>
        <p:nvSpPr>
          <p:cNvPr id="21" name="Text 19"/>
          <p:cNvSpPr/>
          <p:nvPr/>
        </p:nvSpPr>
        <p:spPr>
          <a:xfrm>
            <a:off x="4818888" y="1143000"/>
            <a:ext cx="457200" cy="274320"/>
          </a:xfrm>
          <a:prstGeom prst="rect">
            <a:avLst/>
          </a:prstGeom>
          <a:noFill/>
          <a:ln/>
        </p:spPr>
        <p:txBody>
          <a:bodyPr wrap="square" lIns="0" tIns="0" rIns="0" bIns="0" rtlCol="0" anchor="ctr"/>
          <a:lstStyle/>
          <a:p>
            <a:pPr marL="0" indent="0" algn="ctr">
              <a:buNone/>
            </a:pPr>
            <a:r>
              <a:rPr lang="en-US" sz="1400" b="1" dirty="0">
                <a:solidFill>
                  <a:srgbClr val="C9A84C"/>
                </a:solidFill>
                <a:latin typeface="Georgia" pitchFamily="34" charset="0"/>
                <a:ea typeface="Georgia" pitchFamily="34" charset="-122"/>
                <a:cs typeface="Georgia" pitchFamily="34" charset="-120"/>
              </a:rPr>
              <a:t>R4</a:t>
            </a:r>
            <a:endParaRPr lang="en-US" sz="1400" dirty="0"/>
          </a:p>
        </p:txBody>
      </p:sp>
      <p:sp>
        <p:nvSpPr>
          <p:cNvPr id="22" name="Text 20"/>
          <p:cNvSpPr/>
          <p:nvPr/>
        </p:nvSpPr>
        <p:spPr>
          <a:xfrm>
            <a:off x="5321808" y="1133856"/>
            <a:ext cx="3566160" cy="658368"/>
          </a:xfrm>
          <a:prstGeom prst="rect">
            <a:avLst/>
          </a:prstGeom>
          <a:noFill/>
          <a:ln/>
        </p:spPr>
        <p:txBody>
          <a:bodyPr wrap="square" lIns="0" tIns="0" rIns="0" bIns="0" rtlCol="0" anchor="ctr"/>
          <a:lstStyle/>
          <a:p>
            <a:pPr marL="0" indent="0">
              <a:buNone/>
            </a:pPr>
            <a:r>
              <a:rPr lang="en-US" sz="1250" b="1" dirty="0">
                <a:solidFill>
                  <a:srgbClr val="FFFFFF"/>
                </a:solidFill>
                <a:latin typeface="Georgia" pitchFamily="34" charset="0"/>
                <a:ea typeface="Georgia" pitchFamily="34" charset="-122"/>
                <a:cs typeface="Georgia" pitchFamily="34" charset="-120"/>
              </a:rPr>
              <a:t>Procedural Safeguards for SEP Enforcement</a:t>
            </a:r>
            <a:endParaRPr lang="en-US" sz="1250" dirty="0"/>
          </a:p>
        </p:txBody>
      </p:sp>
      <p:sp>
        <p:nvSpPr>
          <p:cNvPr id="23" name="Shape 21"/>
          <p:cNvSpPr/>
          <p:nvPr/>
        </p:nvSpPr>
        <p:spPr>
          <a:xfrm>
            <a:off x="4681728" y="1819656"/>
            <a:ext cx="4297680" cy="3182112"/>
          </a:xfrm>
          <a:prstGeom prst="rect">
            <a:avLst/>
          </a:prstGeom>
          <a:solidFill>
            <a:srgbClr val="FFFFFF"/>
          </a:solidFill>
          <a:ln w="9525">
            <a:solidFill>
              <a:srgbClr val="D0DBE8"/>
            </a:solidFill>
            <a:prstDash val="solid"/>
          </a:ln>
        </p:spPr>
        <p:txBody>
          <a:bodyPr/>
          <a:lstStyle/>
          <a:p>
            <a:endParaRPr lang="en-IN"/>
          </a:p>
        </p:txBody>
      </p:sp>
      <p:sp>
        <p:nvSpPr>
          <p:cNvPr id="24" name="Shape 22"/>
          <p:cNvSpPr/>
          <p:nvPr/>
        </p:nvSpPr>
        <p:spPr>
          <a:xfrm>
            <a:off x="4681728" y="1819656"/>
            <a:ext cx="64008" cy="3182112"/>
          </a:xfrm>
          <a:prstGeom prst="rect">
            <a:avLst/>
          </a:prstGeom>
          <a:solidFill>
            <a:srgbClr val="1A6B70"/>
          </a:solidFill>
          <a:ln w="12700">
            <a:solidFill>
              <a:srgbClr val="1A6B70"/>
            </a:solidFill>
            <a:prstDash val="solid"/>
          </a:ln>
        </p:spPr>
        <p:txBody>
          <a:bodyPr/>
          <a:lstStyle/>
          <a:p>
            <a:endParaRPr lang="en-IN"/>
          </a:p>
        </p:txBody>
      </p:sp>
      <p:sp>
        <p:nvSpPr>
          <p:cNvPr id="25" name="Text 23"/>
          <p:cNvSpPr/>
          <p:nvPr/>
        </p:nvSpPr>
        <p:spPr>
          <a:xfrm>
            <a:off x="4846320" y="1901952"/>
            <a:ext cx="4078224" cy="182880"/>
          </a:xfrm>
          <a:prstGeom prst="rect">
            <a:avLst/>
          </a:prstGeom>
          <a:noFill/>
          <a:ln/>
        </p:spPr>
        <p:txBody>
          <a:bodyPr wrap="square" lIns="0" tIns="0" rIns="0" bIns="0" rtlCol="0" anchor="ctr"/>
          <a:lstStyle/>
          <a:p>
            <a:pPr marL="0" indent="0">
              <a:buNone/>
            </a:pPr>
            <a:r>
              <a:rPr lang="en-US" sz="950" b="1" dirty="0">
                <a:solidFill>
                  <a:srgbClr val="1A6B70"/>
                </a:solidFill>
                <a:latin typeface="Calibri" pitchFamily="34" charset="0"/>
                <a:ea typeface="Calibri" pitchFamily="34" charset="-122"/>
                <a:cs typeface="Calibri" pitchFamily="34" charset="-120"/>
              </a:rPr>
              <a:t>Proposal:</a:t>
            </a:r>
            <a:endParaRPr lang="en-US" sz="950" dirty="0"/>
          </a:p>
        </p:txBody>
      </p:sp>
      <p:sp>
        <p:nvSpPr>
          <p:cNvPr id="27" name="Shape 25"/>
          <p:cNvSpPr/>
          <p:nvPr/>
        </p:nvSpPr>
        <p:spPr>
          <a:xfrm>
            <a:off x="4745736" y="3054096"/>
            <a:ext cx="4233672" cy="27432"/>
          </a:xfrm>
          <a:prstGeom prst="rect">
            <a:avLst/>
          </a:prstGeom>
          <a:solidFill>
            <a:srgbClr val="D0DBE8"/>
          </a:solidFill>
          <a:ln w="12700">
            <a:solidFill>
              <a:srgbClr val="D0DBE8"/>
            </a:solidFill>
            <a:prstDash val="solid"/>
          </a:ln>
        </p:spPr>
        <p:txBody>
          <a:bodyPr/>
          <a:lstStyle/>
          <a:p>
            <a:endParaRPr lang="en-IN"/>
          </a:p>
        </p:txBody>
      </p:sp>
      <p:sp>
        <p:nvSpPr>
          <p:cNvPr id="28" name="Text 26"/>
          <p:cNvSpPr/>
          <p:nvPr/>
        </p:nvSpPr>
        <p:spPr>
          <a:xfrm>
            <a:off x="4846320" y="3081528"/>
            <a:ext cx="4078224" cy="182880"/>
          </a:xfrm>
          <a:prstGeom prst="rect">
            <a:avLst/>
          </a:prstGeom>
          <a:noFill/>
          <a:ln/>
        </p:spPr>
        <p:txBody>
          <a:bodyPr wrap="square" lIns="0" tIns="0" rIns="0" bIns="0" rtlCol="0" anchor="ctr"/>
          <a:lstStyle/>
          <a:p>
            <a:pPr marL="0" indent="0">
              <a:buNone/>
            </a:pPr>
            <a:r>
              <a:rPr lang="en-US" sz="950" b="1" dirty="0">
                <a:solidFill>
                  <a:srgbClr val="1A6B70"/>
                </a:solidFill>
                <a:latin typeface="Calibri" pitchFamily="34" charset="0"/>
                <a:ea typeface="Calibri" pitchFamily="34" charset="-122"/>
                <a:cs typeface="Calibri" pitchFamily="34" charset="-120"/>
              </a:rPr>
              <a:t>Rationale:</a:t>
            </a:r>
            <a:endParaRPr lang="en-US" sz="950" dirty="0"/>
          </a:p>
        </p:txBody>
      </p:sp>
      <p:sp>
        <p:nvSpPr>
          <p:cNvPr id="29" name="Text 27"/>
          <p:cNvSpPr/>
          <p:nvPr/>
        </p:nvSpPr>
        <p:spPr>
          <a:xfrm>
            <a:off x="4846320" y="3273552"/>
            <a:ext cx="4059936" cy="795528"/>
          </a:xfrm>
          <a:prstGeom prst="rect">
            <a:avLst/>
          </a:prstGeom>
          <a:noFill/>
          <a:ln/>
        </p:spPr>
        <p:txBody>
          <a:bodyPr wrap="square" lIns="0" tIns="0" rIns="0" bIns="0" rtlCol="0" anchor="ctr"/>
          <a:lstStyle/>
          <a:p>
            <a:pPr marL="0" indent="0">
              <a:buNone/>
            </a:pPr>
            <a:endParaRPr lang="en-US" sz="880" dirty="0"/>
          </a:p>
        </p:txBody>
      </p:sp>
      <p:sp>
        <p:nvSpPr>
          <p:cNvPr id="30" name="Shape 28"/>
          <p:cNvSpPr/>
          <p:nvPr/>
        </p:nvSpPr>
        <p:spPr>
          <a:xfrm>
            <a:off x="4745736" y="4105656"/>
            <a:ext cx="4233672" cy="27432"/>
          </a:xfrm>
          <a:prstGeom prst="rect">
            <a:avLst/>
          </a:prstGeom>
          <a:solidFill>
            <a:srgbClr val="D0DBE8"/>
          </a:solidFill>
          <a:ln w="12700">
            <a:solidFill>
              <a:srgbClr val="D0DBE8"/>
            </a:solidFill>
            <a:prstDash val="solid"/>
          </a:ln>
        </p:spPr>
        <p:txBody>
          <a:bodyPr/>
          <a:lstStyle/>
          <a:p>
            <a:endParaRPr lang="en-IN"/>
          </a:p>
        </p:txBody>
      </p:sp>
      <p:sp>
        <p:nvSpPr>
          <p:cNvPr id="31" name="Text 29"/>
          <p:cNvSpPr/>
          <p:nvPr/>
        </p:nvSpPr>
        <p:spPr>
          <a:xfrm>
            <a:off x="4846320" y="4133088"/>
            <a:ext cx="4078224" cy="182880"/>
          </a:xfrm>
          <a:prstGeom prst="rect">
            <a:avLst/>
          </a:prstGeom>
          <a:noFill/>
          <a:ln/>
        </p:spPr>
        <p:txBody>
          <a:bodyPr wrap="square" lIns="0" tIns="0" rIns="0" bIns="0" rtlCol="0" anchor="ctr"/>
          <a:lstStyle/>
          <a:p>
            <a:pPr marL="0" indent="0">
              <a:buNone/>
            </a:pPr>
            <a:r>
              <a:rPr lang="en-US" sz="950" b="1" dirty="0">
                <a:solidFill>
                  <a:srgbClr val="1A6B70"/>
                </a:solidFill>
                <a:latin typeface="Calibri" pitchFamily="34" charset="0"/>
                <a:ea typeface="Calibri" pitchFamily="34" charset="-122"/>
                <a:cs typeface="Calibri" pitchFamily="34" charset="-120"/>
              </a:rPr>
              <a:t>Trade-off:</a:t>
            </a:r>
            <a:endParaRPr lang="en-US" sz="950" dirty="0"/>
          </a:p>
        </p:txBody>
      </p:sp>
      <p:sp>
        <p:nvSpPr>
          <p:cNvPr id="32" name="Text 30"/>
          <p:cNvSpPr/>
          <p:nvPr/>
        </p:nvSpPr>
        <p:spPr>
          <a:xfrm>
            <a:off x="4846320" y="4325112"/>
            <a:ext cx="4059936" cy="630936"/>
          </a:xfrm>
          <a:prstGeom prst="rect">
            <a:avLst/>
          </a:prstGeom>
          <a:noFill/>
          <a:ln/>
        </p:spPr>
        <p:txBody>
          <a:bodyPr wrap="square" lIns="0" tIns="0" rIns="0" bIns="0" rtlCol="0" anchor="ctr"/>
          <a:lstStyle/>
          <a:p>
            <a:pPr marL="171450" indent="-171450">
              <a:buFont typeface="Arial" panose="020B0604020202020204" pitchFamily="34" charset="0"/>
              <a:buChar char="•"/>
            </a:pPr>
            <a:r>
              <a:rPr lang="en-US" sz="880" dirty="0">
                <a:solidFill>
                  <a:srgbClr val="152038"/>
                </a:solidFill>
                <a:latin typeface="Calibri" pitchFamily="34" charset="0"/>
                <a:ea typeface="Calibri" pitchFamily="34" charset="-122"/>
                <a:cs typeface="Calibri" pitchFamily="34" charset="-120"/>
              </a:rPr>
              <a:t>SEP holders worry that pre-conditions delay relief against willful infringers</a:t>
            </a:r>
          </a:p>
          <a:p>
            <a:pPr marL="171450" indent="-171450">
              <a:buFont typeface="Arial" panose="020B0604020202020204" pitchFamily="34" charset="0"/>
              <a:buChar char="•"/>
            </a:pPr>
            <a:r>
              <a:rPr lang="en-US" sz="880" dirty="0">
                <a:solidFill>
                  <a:srgbClr val="152038"/>
                </a:solidFill>
                <a:latin typeface="Calibri" pitchFamily="34" charset="0"/>
                <a:ea typeface="Calibri" pitchFamily="34" charset="-122"/>
                <a:cs typeface="Calibri" pitchFamily="34" charset="-120"/>
              </a:rPr>
              <a:t>Establish time-bound response periods and preserving the option to seek provisional royalties or security deposits </a:t>
            </a:r>
          </a:p>
        </p:txBody>
      </p:sp>
      <p:sp>
        <p:nvSpPr>
          <p:cNvPr id="34" name="Rectangle 2">
            <a:extLst>
              <a:ext uri="{FF2B5EF4-FFF2-40B4-BE49-F238E27FC236}">
                <a16:creationId xmlns:a16="http://schemas.microsoft.com/office/drawing/2014/main" id="{BE3415DE-6D4D-01EA-1631-1C7A12515048}"/>
              </a:ext>
            </a:extLst>
          </p:cNvPr>
          <p:cNvSpPr>
            <a:spLocks noChangeArrowheads="1"/>
          </p:cNvSpPr>
          <p:nvPr/>
        </p:nvSpPr>
        <p:spPr bwMode="auto">
          <a:xfrm>
            <a:off x="299843" y="2145042"/>
            <a:ext cx="4091185" cy="7078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171450" marR="0" lvl="0" indent="-1714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altLang="en-US" sz="1000" b="0" i="0" u="none" strike="noStrike" cap="none" normalizeH="0" baseline="0" dirty="0" err="1">
                <a:ln>
                  <a:noFill/>
                </a:ln>
                <a:solidFill>
                  <a:srgbClr val="0D1F3C"/>
                </a:solidFill>
                <a:effectLst/>
              </a:rPr>
              <a:t>Recognise</a:t>
            </a:r>
            <a:r>
              <a:rPr kumimoji="0" lang="en-US" altLang="en-US" sz="1000" b="0" i="0" u="none" strike="noStrike" cap="none" normalizeH="0" baseline="0" dirty="0">
                <a:ln>
                  <a:noFill/>
                </a:ln>
                <a:solidFill>
                  <a:srgbClr val="0D1F3C"/>
                </a:solidFill>
                <a:effectLst/>
              </a:rPr>
              <a:t> FRAND commitments as enforceable legal obligations</a:t>
            </a:r>
          </a:p>
          <a:p>
            <a:pPr marL="171450" marR="0" lvl="0" indent="-1714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altLang="en-US" sz="1000" b="0" i="0" u="none" strike="noStrike" cap="none" normalizeH="0" baseline="0" dirty="0">
                <a:ln>
                  <a:noFill/>
                </a:ln>
                <a:solidFill>
                  <a:srgbClr val="0D1F3C"/>
                </a:solidFill>
                <a:effectLst/>
              </a:rPr>
              <a:t>Maintain IP court jurisdiction over infringement &amp; validity</a:t>
            </a:r>
          </a:p>
          <a:p>
            <a:pPr marL="171450" marR="0" lvl="0" indent="-1714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altLang="en-US" sz="1000" b="0" i="0" u="none" strike="noStrike" cap="none" normalizeH="0" baseline="0" dirty="0">
                <a:ln>
                  <a:noFill/>
                </a:ln>
                <a:solidFill>
                  <a:srgbClr val="0D1F3C"/>
                </a:solidFill>
                <a:effectLst/>
              </a:rPr>
              <a:t>Restore Competition Authority oversight over abusive licensing conduct</a:t>
            </a:r>
          </a:p>
          <a:p>
            <a:pPr marL="171450" marR="0" lvl="0" indent="-1714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altLang="en-US" sz="1000" b="0" i="0" u="none" strike="noStrike" cap="none" normalizeH="0" baseline="0" dirty="0">
                <a:ln>
                  <a:noFill/>
                </a:ln>
                <a:solidFill>
                  <a:srgbClr val="0D1F3C"/>
                </a:solidFill>
                <a:effectLst/>
              </a:rPr>
              <a:t>Introduce statutory coordination mechanism</a:t>
            </a:r>
          </a:p>
        </p:txBody>
      </p:sp>
      <p:sp>
        <p:nvSpPr>
          <p:cNvPr id="35" name="Rectangle 3">
            <a:extLst>
              <a:ext uri="{FF2B5EF4-FFF2-40B4-BE49-F238E27FC236}">
                <a16:creationId xmlns:a16="http://schemas.microsoft.com/office/drawing/2014/main" id="{607CF1BA-5440-2FE4-7F93-191402FBFA22}"/>
              </a:ext>
            </a:extLst>
          </p:cNvPr>
          <p:cNvSpPr>
            <a:spLocks noChangeArrowheads="1"/>
          </p:cNvSpPr>
          <p:nvPr/>
        </p:nvSpPr>
        <p:spPr bwMode="auto">
          <a:xfrm>
            <a:off x="4745736" y="2111145"/>
            <a:ext cx="3599062" cy="86177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171450" marR="0" lvl="0" indent="-1714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altLang="en-US" sz="1000" b="0" i="0" u="none" strike="noStrike" cap="none" normalizeH="0" baseline="0" dirty="0">
                <a:ln>
                  <a:noFill/>
                </a:ln>
                <a:solidFill>
                  <a:srgbClr val="0D1F3C"/>
                </a:solidFill>
                <a:effectLst/>
              </a:rPr>
              <a:t>Codify pre-injunction negotiation steps</a:t>
            </a:r>
          </a:p>
          <a:p>
            <a:pPr marL="171450" marR="0" lvl="0" indent="-1714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altLang="en-US" sz="1000" b="0" i="0" u="none" strike="noStrike" cap="none" normalizeH="0" baseline="0" dirty="0">
                <a:ln>
                  <a:noFill/>
                </a:ln>
                <a:solidFill>
                  <a:srgbClr val="0D1F3C"/>
                </a:solidFill>
                <a:effectLst/>
              </a:rPr>
              <a:t>Require concrete FRAND offer and reasonable response period</a:t>
            </a:r>
          </a:p>
          <a:p>
            <a:pPr marL="171450" marR="0" lvl="0" indent="-1714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altLang="en-US" sz="1000" b="0" i="0" u="none" strike="noStrike" cap="none" normalizeH="0" baseline="0" dirty="0">
                <a:ln>
                  <a:noFill/>
                </a:ln>
                <a:solidFill>
                  <a:srgbClr val="0D1F3C"/>
                </a:solidFill>
                <a:effectLst/>
              </a:rPr>
              <a:t>Courts assess willingness of implementer</a:t>
            </a:r>
          </a:p>
          <a:p>
            <a:pPr marL="171450" marR="0" lvl="0" indent="-1714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altLang="en-US" sz="1000" b="0" i="0" u="none" strike="noStrike" cap="none" normalizeH="0" baseline="0" dirty="0">
                <a:ln>
                  <a:noFill/>
                </a:ln>
                <a:solidFill>
                  <a:srgbClr val="0D1F3C"/>
                </a:solidFill>
                <a:effectLst/>
              </a:rPr>
              <a:t>Limit </a:t>
            </a:r>
            <a:r>
              <a:rPr kumimoji="0" lang="en-US" altLang="en-US" sz="1000" b="0" i="1" u="none" strike="noStrike" cap="none" normalizeH="0" baseline="0" dirty="0">
                <a:ln>
                  <a:noFill/>
                </a:ln>
                <a:solidFill>
                  <a:srgbClr val="0D1F3C"/>
                </a:solidFill>
                <a:effectLst/>
              </a:rPr>
              <a:t>ex </a:t>
            </a:r>
            <a:r>
              <a:rPr kumimoji="0" lang="en-US" altLang="en-US" sz="1000" b="0" i="1" u="none" strike="noStrike" cap="none" normalizeH="0" baseline="0" dirty="0" err="1">
                <a:ln>
                  <a:noFill/>
                </a:ln>
                <a:solidFill>
                  <a:srgbClr val="0D1F3C"/>
                </a:solidFill>
                <a:effectLst/>
              </a:rPr>
              <a:t>parte</a:t>
            </a:r>
            <a:r>
              <a:rPr kumimoji="0" lang="en-US" altLang="en-US" sz="1000" b="0" i="1" u="none" strike="noStrike" cap="none" normalizeH="0" baseline="0" dirty="0">
                <a:ln>
                  <a:noFill/>
                </a:ln>
                <a:solidFill>
                  <a:srgbClr val="0D1F3C"/>
                </a:solidFill>
                <a:effectLst/>
              </a:rPr>
              <a:t> </a:t>
            </a:r>
            <a:r>
              <a:rPr kumimoji="0" lang="en-US" altLang="en-US" sz="1000" b="0" i="0" u="none" strike="noStrike" cap="none" normalizeH="0" baseline="0" dirty="0">
                <a:ln>
                  <a:noFill/>
                </a:ln>
                <a:solidFill>
                  <a:srgbClr val="0D1F3C"/>
                </a:solidFill>
                <a:effectLst/>
              </a:rPr>
              <a:t>injunctions to exceptional cases</a:t>
            </a:r>
          </a:p>
          <a:p>
            <a:pPr marL="171450" marR="0" lvl="0" indent="-1714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altLang="en-US" sz="1000" b="0" i="0" u="none" strike="noStrike" cap="none" normalizeH="0" baseline="0" dirty="0">
                <a:ln>
                  <a:noFill/>
                </a:ln>
                <a:solidFill>
                  <a:srgbClr val="0D1F3C"/>
                </a:solidFill>
                <a:effectLst/>
              </a:rPr>
              <a:t>Apply proportionality &amp; public interest test</a:t>
            </a:r>
          </a:p>
        </p:txBody>
      </p:sp>
      <p:sp>
        <p:nvSpPr>
          <p:cNvPr id="36" name="Rectangle 4">
            <a:extLst>
              <a:ext uri="{FF2B5EF4-FFF2-40B4-BE49-F238E27FC236}">
                <a16:creationId xmlns:a16="http://schemas.microsoft.com/office/drawing/2014/main" id="{2AB8CB4F-799B-E16F-0298-A36834F93254}"/>
              </a:ext>
            </a:extLst>
          </p:cNvPr>
          <p:cNvSpPr>
            <a:spLocks noChangeArrowheads="1"/>
          </p:cNvSpPr>
          <p:nvPr/>
        </p:nvSpPr>
        <p:spPr bwMode="auto">
          <a:xfrm>
            <a:off x="4773168" y="3342517"/>
            <a:ext cx="2332690" cy="55399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171450" marR="0" lvl="0" indent="-1714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altLang="en-US" sz="1000" b="0" i="0" u="none" strike="noStrike" cap="none" normalizeH="0" baseline="0" dirty="0">
                <a:ln>
                  <a:noFill/>
                </a:ln>
                <a:solidFill>
                  <a:srgbClr val="0D1F3C"/>
                </a:solidFill>
                <a:effectLst/>
              </a:rPr>
              <a:t>Prevents hold-up by SEP holders</a:t>
            </a:r>
          </a:p>
          <a:p>
            <a:pPr marL="171450" marR="0" lvl="0" indent="-1714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altLang="en-US" sz="1000" b="0" i="0" u="none" strike="noStrike" cap="none" normalizeH="0" baseline="0" dirty="0">
                <a:ln>
                  <a:noFill/>
                </a:ln>
                <a:solidFill>
                  <a:srgbClr val="0D1F3C"/>
                </a:solidFill>
                <a:effectLst/>
              </a:rPr>
              <a:t>Reduces hold-out by implementers</a:t>
            </a:r>
          </a:p>
          <a:p>
            <a:pPr marL="171450" marR="0" lvl="0" indent="-1714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altLang="en-US" sz="1000" b="0" i="0" u="none" strike="noStrike" cap="none" normalizeH="0" baseline="0" dirty="0">
                <a:ln>
                  <a:noFill/>
                </a:ln>
                <a:solidFill>
                  <a:srgbClr val="0D1F3C"/>
                </a:solidFill>
                <a:effectLst/>
              </a:rPr>
              <a:t>Aligns with emerging global standards</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3">
    <p:bg>
      <p:bgPr>
        <a:solidFill>
          <a:srgbClr val="F4F7FB"/>
        </a:solidFill>
        <a:effectLst/>
      </p:bgPr>
    </p:bg>
    <p:spTree>
      <p:nvGrpSpPr>
        <p:cNvPr id="1" name=""/>
        <p:cNvGrpSpPr/>
        <p:nvPr/>
      </p:nvGrpSpPr>
      <p:grpSpPr>
        <a:xfrm>
          <a:off x="0" y="0"/>
          <a:ext cx="0" cy="0"/>
          <a:chOff x="0" y="0"/>
          <a:chExt cx="0" cy="0"/>
        </a:xfrm>
      </p:grpSpPr>
      <p:sp>
        <p:nvSpPr>
          <p:cNvPr id="2" name="Shape 0"/>
          <p:cNvSpPr/>
          <p:nvPr/>
        </p:nvSpPr>
        <p:spPr>
          <a:xfrm>
            <a:off x="0" y="0"/>
            <a:ext cx="9144000" cy="950976"/>
          </a:xfrm>
          <a:prstGeom prst="rect">
            <a:avLst/>
          </a:prstGeom>
          <a:solidFill>
            <a:srgbClr val="0D1F3C"/>
          </a:solidFill>
          <a:ln w="12700">
            <a:solidFill>
              <a:srgbClr val="0D1F3C"/>
            </a:solidFill>
            <a:prstDash val="solid"/>
          </a:ln>
        </p:spPr>
        <p:txBody>
          <a:bodyPr/>
          <a:lstStyle/>
          <a:p>
            <a:endParaRPr lang="en-IN"/>
          </a:p>
        </p:txBody>
      </p:sp>
      <p:sp>
        <p:nvSpPr>
          <p:cNvPr id="3" name="Shape 1"/>
          <p:cNvSpPr/>
          <p:nvPr/>
        </p:nvSpPr>
        <p:spPr>
          <a:xfrm>
            <a:off x="0" y="950976"/>
            <a:ext cx="9144000" cy="50292"/>
          </a:xfrm>
          <a:prstGeom prst="rect">
            <a:avLst/>
          </a:prstGeom>
          <a:solidFill>
            <a:srgbClr val="C9A84C"/>
          </a:solidFill>
          <a:ln w="12700">
            <a:solidFill>
              <a:srgbClr val="C9A84C"/>
            </a:solidFill>
            <a:prstDash val="solid"/>
          </a:ln>
        </p:spPr>
        <p:txBody>
          <a:bodyPr/>
          <a:lstStyle/>
          <a:p>
            <a:endParaRPr lang="en-IN"/>
          </a:p>
        </p:txBody>
      </p:sp>
      <p:sp>
        <p:nvSpPr>
          <p:cNvPr id="4" name="Shape 2"/>
          <p:cNvSpPr/>
          <p:nvPr/>
        </p:nvSpPr>
        <p:spPr>
          <a:xfrm>
            <a:off x="8485632" y="128016"/>
            <a:ext cx="502920" cy="274320"/>
          </a:xfrm>
          <a:prstGeom prst="rect">
            <a:avLst/>
          </a:prstGeom>
          <a:solidFill>
            <a:srgbClr val="C9A84C"/>
          </a:solidFill>
          <a:ln w="12700">
            <a:solidFill>
              <a:srgbClr val="C9A84C"/>
            </a:solidFill>
            <a:prstDash val="solid"/>
          </a:ln>
        </p:spPr>
        <p:txBody>
          <a:bodyPr/>
          <a:lstStyle/>
          <a:p>
            <a:endParaRPr lang="en-IN"/>
          </a:p>
        </p:txBody>
      </p:sp>
      <p:sp>
        <p:nvSpPr>
          <p:cNvPr id="5" name="Text 3"/>
          <p:cNvSpPr/>
          <p:nvPr/>
        </p:nvSpPr>
        <p:spPr>
          <a:xfrm>
            <a:off x="347472" y="82296"/>
            <a:ext cx="8001000" cy="530352"/>
          </a:xfrm>
          <a:prstGeom prst="rect">
            <a:avLst/>
          </a:prstGeom>
          <a:noFill/>
          <a:ln/>
        </p:spPr>
        <p:txBody>
          <a:bodyPr wrap="square" lIns="0" tIns="0" rIns="0" bIns="0" rtlCol="0" anchor="ctr"/>
          <a:lstStyle/>
          <a:p>
            <a:pPr marL="0" indent="0">
              <a:buNone/>
            </a:pPr>
            <a:r>
              <a:rPr lang="en-US" sz="2200" b="1" dirty="0">
                <a:solidFill>
                  <a:srgbClr val="FFFFFF"/>
                </a:solidFill>
                <a:latin typeface="Georgia" pitchFamily="34" charset="0"/>
                <a:ea typeface="Georgia" pitchFamily="34" charset="-122"/>
                <a:cs typeface="Georgia" pitchFamily="34" charset="-120"/>
              </a:rPr>
              <a:t>General Policy Recommendations</a:t>
            </a:r>
            <a:endParaRPr lang="en-US" sz="2200" dirty="0"/>
          </a:p>
        </p:txBody>
      </p:sp>
      <p:sp>
        <p:nvSpPr>
          <p:cNvPr id="6" name="Text 4"/>
          <p:cNvSpPr/>
          <p:nvPr/>
        </p:nvSpPr>
        <p:spPr>
          <a:xfrm>
            <a:off x="347472" y="630936"/>
            <a:ext cx="8001000" cy="256032"/>
          </a:xfrm>
          <a:prstGeom prst="rect">
            <a:avLst/>
          </a:prstGeom>
          <a:noFill/>
          <a:ln/>
        </p:spPr>
        <p:txBody>
          <a:bodyPr wrap="square" lIns="0" tIns="0" rIns="0" bIns="0" rtlCol="0" anchor="ctr"/>
          <a:lstStyle/>
          <a:p>
            <a:pPr marL="0" indent="0">
              <a:buNone/>
            </a:pPr>
            <a:r>
              <a:rPr lang="en-US" sz="1050" i="1" dirty="0">
                <a:solidFill>
                  <a:srgbClr val="C9A84C"/>
                </a:solidFill>
                <a:latin typeface="Calibri" pitchFamily="34" charset="0"/>
                <a:ea typeface="Calibri" pitchFamily="34" charset="-122"/>
                <a:cs typeface="Calibri" pitchFamily="34" charset="-120"/>
              </a:rPr>
              <a:t>Legal Reform &amp; Market Access</a:t>
            </a:r>
            <a:endParaRPr lang="en-US" sz="1050" dirty="0"/>
          </a:p>
        </p:txBody>
      </p:sp>
      <p:sp>
        <p:nvSpPr>
          <p:cNvPr id="7" name="Shape 5"/>
          <p:cNvSpPr/>
          <p:nvPr/>
        </p:nvSpPr>
        <p:spPr>
          <a:xfrm>
            <a:off x="164592" y="1051560"/>
            <a:ext cx="4297680" cy="768096"/>
          </a:xfrm>
          <a:prstGeom prst="rect">
            <a:avLst/>
          </a:prstGeom>
          <a:solidFill>
            <a:srgbClr val="1B3A5C"/>
          </a:solidFill>
          <a:ln w="12700">
            <a:solidFill>
              <a:srgbClr val="1B3A5C"/>
            </a:solidFill>
            <a:prstDash val="solid"/>
          </a:ln>
        </p:spPr>
        <p:txBody>
          <a:bodyPr/>
          <a:lstStyle/>
          <a:p>
            <a:endParaRPr lang="en-IN"/>
          </a:p>
        </p:txBody>
      </p:sp>
      <p:sp>
        <p:nvSpPr>
          <p:cNvPr id="8" name="Text 6"/>
          <p:cNvSpPr/>
          <p:nvPr/>
        </p:nvSpPr>
        <p:spPr>
          <a:xfrm>
            <a:off x="301752" y="1143000"/>
            <a:ext cx="457200" cy="274320"/>
          </a:xfrm>
          <a:prstGeom prst="rect">
            <a:avLst/>
          </a:prstGeom>
          <a:noFill/>
          <a:ln/>
        </p:spPr>
        <p:txBody>
          <a:bodyPr wrap="square" lIns="0" tIns="0" rIns="0" bIns="0" rtlCol="0" anchor="ctr"/>
          <a:lstStyle/>
          <a:p>
            <a:pPr marL="0" indent="0" algn="ctr">
              <a:buNone/>
            </a:pPr>
            <a:r>
              <a:rPr lang="en-US" sz="1400" b="1" dirty="0">
                <a:solidFill>
                  <a:srgbClr val="C9A84C"/>
                </a:solidFill>
                <a:latin typeface="Georgia" pitchFamily="34" charset="0"/>
                <a:ea typeface="Georgia" pitchFamily="34" charset="-122"/>
                <a:cs typeface="Georgia" pitchFamily="34" charset="-120"/>
              </a:rPr>
              <a:t>R5</a:t>
            </a:r>
            <a:endParaRPr lang="en-US" sz="1400" dirty="0"/>
          </a:p>
        </p:txBody>
      </p:sp>
      <p:sp>
        <p:nvSpPr>
          <p:cNvPr id="9" name="Text 7"/>
          <p:cNvSpPr/>
          <p:nvPr/>
        </p:nvSpPr>
        <p:spPr>
          <a:xfrm>
            <a:off x="804672" y="1133856"/>
            <a:ext cx="3566160" cy="658368"/>
          </a:xfrm>
          <a:prstGeom prst="rect">
            <a:avLst/>
          </a:prstGeom>
          <a:noFill/>
          <a:ln/>
        </p:spPr>
        <p:txBody>
          <a:bodyPr wrap="square" lIns="0" tIns="0" rIns="0" bIns="0" rtlCol="0" anchor="ctr"/>
          <a:lstStyle/>
          <a:p>
            <a:pPr marL="0" indent="0">
              <a:buNone/>
            </a:pPr>
            <a:r>
              <a:rPr lang="en-US" sz="1250" b="1" dirty="0">
                <a:solidFill>
                  <a:srgbClr val="FFFFFF"/>
                </a:solidFill>
                <a:latin typeface="Georgia" pitchFamily="34" charset="0"/>
                <a:ea typeface="Georgia" pitchFamily="34" charset="-122"/>
                <a:cs typeface="Georgia" pitchFamily="34" charset="-120"/>
              </a:rPr>
              <a:t>Balanced Approach to Computer-Related Inventions</a:t>
            </a:r>
            <a:endParaRPr lang="en-US" sz="1250" dirty="0"/>
          </a:p>
        </p:txBody>
      </p:sp>
      <p:sp>
        <p:nvSpPr>
          <p:cNvPr id="10" name="Shape 8"/>
          <p:cNvSpPr/>
          <p:nvPr/>
        </p:nvSpPr>
        <p:spPr>
          <a:xfrm>
            <a:off x="164592" y="1819656"/>
            <a:ext cx="4297680" cy="3182112"/>
          </a:xfrm>
          <a:prstGeom prst="rect">
            <a:avLst/>
          </a:prstGeom>
          <a:solidFill>
            <a:srgbClr val="FFFFFF"/>
          </a:solidFill>
          <a:ln w="9525">
            <a:solidFill>
              <a:srgbClr val="D0DBE8"/>
            </a:solidFill>
            <a:prstDash val="solid"/>
          </a:ln>
        </p:spPr>
        <p:txBody>
          <a:bodyPr/>
          <a:lstStyle/>
          <a:p>
            <a:endParaRPr lang="en-IN"/>
          </a:p>
        </p:txBody>
      </p:sp>
      <p:sp>
        <p:nvSpPr>
          <p:cNvPr id="11" name="Shape 9"/>
          <p:cNvSpPr/>
          <p:nvPr/>
        </p:nvSpPr>
        <p:spPr>
          <a:xfrm>
            <a:off x="164592" y="1819656"/>
            <a:ext cx="64008" cy="3182112"/>
          </a:xfrm>
          <a:prstGeom prst="rect">
            <a:avLst/>
          </a:prstGeom>
          <a:solidFill>
            <a:srgbClr val="1B3A5C"/>
          </a:solidFill>
          <a:ln w="12700">
            <a:solidFill>
              <a:srgbClr val="1B3A5C"/>
            </a:solidFill>
            <a:prstDash val="solid"/>
          </a:ln>
        </p:spPr>
        <p:txBody>
          <a:bodyPr/>
          <a:lstStyle/>
          <a:p>
            <a:endParaRPr lang="en-IN"/>
          </a:p>
        </p:txBody>
      </p:sp>
      <p:sp>
        <p:nvSpPr>
          <p:cNvPr id="12" name="Text 10"/>
          <p:cNvSpPr/>
          <p:nvPr/>
        </p:nvSpPr>
        <p:spPr>
          <a:xfrm>
            <a:off x="329184" y="1901952"/>
            <a:ext cx="4078224" cy="182880"/>
          </a:xfrm>
          <a:prstGeom prst="rect">
            <a:avLst/>
          </a:prstGeom>
          <a:noFill/>
          <a:ln/>
        </p:spPr>
        <p:txBody>
          <a:bodyPr wrap="square" lIns="0" tIns="0" rIns="0" bIns="0" rtlCol="0" anchor="ctr"/>
          <a:lstStyle/>
          <a:p>
            <a:pPr marL="0" indent="0">
              <a:buNone/>
            </a:pPr>
            <a:r>
              <a:rPr lang="en-US" sz="950" b="1" dirty="0">
                <a:solidFill>
                  <a:srgbClr val="1B3A5C"/>
                </a:solidFill>
                <a:latin typeface="Calibri" pitchFamily="34" charset="0"/>
                <a:ea typeface="Calibri" pitchFamily="34" charset="-122"/>
                <a:cs typeface="Calibri" pitchFamily="34" charset="-120"/>
              </a:rPr>
              <a:t>Proposal:</a:t>
            </a:r>
            <a:endParaRPr lang="en-US" sz="950" dirty="0"/>
          </a:p>
        </p:txBody>
      </p:sp>
      <p:sp>
        <p:nvSpPr>
          <p:cNvPr id="13" name="Text 11"/>
          <p:cNvSpPr/>
          <p:nvPr/>
        </p:nvSpPr>
        <p:spPr>
          <a:xfrm>
            <a:off x="329184" y="2093976"/>
            <a:ext cx="4059936" cy="923544"/>
          </a:xfrm>
          <a:prstGeom prst="rect">
            <a:avLst/>
          </a:prstGeom>
          <a:noFill/>
          <a:ln/>
        </p:spPr>
        <p:txBody>
          <a:bodyPr wrap="square" lIns="0" tIns="0" rIns="0" bIns="0" rtlCol="0" anchor="ctr"/>
          <a:lstStyle/>
          <a:p>
            <a:pPr marL="0" indent="0">
              <a:buNone/>
            </a:pPr>
            <a:endParaRPr lang="en-US" sz="880" dirty="0"/>
          </a:p>
        </p:txBody>
      </p:sp>
      <p:sp>
        <p:nvSpPr>
          <p:cNvPr id="14" name="Shape 12"/>
          <p:cNvSpPr/>
          <p:nvPr/>
        </p:nvSpPr>
        <p:spPr>
          <a:xfrm>
            <a:off x="228600" y="3054096"/>
            <a:ext cx="4233672" cy="27432"/>
          </a:xfrm>
          <a:prstGeom prst="rect">
            <a:avLst/>
          </a:prstGeom>
          <a:solidFill>
            <a:srgbClr val="D0DBE8"/>
          </a:solidFill>
          <a:ln w="12700">
            <a:solidFill>
              <a:srgbClr val="D0DBE8"/>
            </a:solidFill>
            <a:prstDash val="solid"/>
          </a:ln>
        </p:spPr>
        <p:txBody>
          <a:bodyPr/>
          <a:lstStyle/>
          <a:p>
            <a:endParaRPr lang="en-IN"/>
          </a:p>
        </p:txBody>
      </p:sp>
      <p:sp>
        <p:nvSpPr>
          <p:cNvPr id="15" name="Text 13"/>
          <p:cNvSpPr/>
          <p:nvPr/>
        </p:nvSpPr>
        <p:spPr>
          <a:xfrm>
            <a:off x="329184" y="3081528"/>
            <a:ext cx="4078224" cy="182880"/>
          </a:xfrm>
          <a:prstGeom prst="rect">
            <a:avLst/>
          </a:prstGeom>
          <a:noFill/>
          <a:ln/>
        </p:spPr>
        <p:txBody>
          <a:bodyPr wrap="square" lIns="0" tIns="0" rIns="0" bIns="0" rtlCol="0" anchor="ctr"/>
          <a:lstStyle/>
          <a:p>
            <a:pPr marL="0" indent="0">
              <a:buNone/>
            </a:pPr>
            <a:r>
              <a:rPr lang="en-US" sz="950" b="1" dirty="0">
                <a:solidFill>
                  <a:srgbClr val="1B3A5C"/>
                </a:solidFill>
                <a:latin typeface="Calibri" pitchFamily="34" charset="0"/>
                <a:ea typeface="Calibri" pitchFamily="34" charset="-122"/>
                <a:cs typeface="Calibri" pitchFamily="34" charset="-120"/>
              </a:rPr>
              <a:t>Rationale:</a:t>
            </a:r>
            <a:endParaRPr lang="en-US" sz="950" dirty="0"/>
          </a:p>
        </p:txBody>
      </p:sp>
      <p:sp>
        <p:nvSpPr>
          <p:cNvPr id="17" name="Shape 15"/>
          <p:cNvSpPr/>
          <p:nvPr/>
        </p:nvSpPr>
        <p:spPr>
          <a:xfrm>
            <a:off x="228600" y="4105656"/>
            <a:ext cx="4233672" cy="27432"/>
          </a:xfrm>
          <a:prstGeom prst="rect">
            <a:avLst/>
          </a:prstGeom>
          <a:solidFill>
            <a:srgbClr val="D0DBE8"/>
          </a:solidFill>
          <a:ln w="12700">
            <a:solidFill>
              <a:srgbClr val="D0DBE8"/>
            </a:solidFill>
            <a:prstDash val="solid"/>
          </a:ln>
        </p:spPr>
        <p:txBody>
          <a:bodyPr/>
          <a:lstStyle/>
          <a:p>
            <a:endParaRPr lang="en-IN"/>
          </a:p>
        </p:txBody>
      </p:sp>
      <p:sp>
        <p:nvSpPr>
          <p:cNvPr id="18" name="Text 16"/>
          <p:cNvSpPr/>
          <p:nvPr/>
        </p:nvSpPr>
        <p:spPr>
          <a:xfrm>
            <a:off x="329184" y="4133088"/>
            <a:ext cx="4078224" cy="182880"/>
          </a:xfrm>
          <a:prstGeom prst="rect">
            <a:avLst/>
          </a:prstGeom>
          <a:noFill/>
          <a:ln/>
        </p:spPr>
        <p:txBody>
          <a:bodyPr wrap="square" lIns="0" tIns="0" rIns="0" bIns="0" rtlCol="0" anchor="ctr"/>
          <a:lstStyle/>
          <a:p>
            <a:pPr marL="0" indent="0">
              <a:buNone/>
            </a:pPr>
            <a:r>
              <a:rPr lang="en-US" sz="950" b="1" dirty="0">
                <a:solidFill>
                  <a:srgbClr val="1B3A5C"/>
                </a:solidFill>
                <a:latin typeface="Calibri" pitchFamily="34" charset="0"/>
                <a:ea typeface="Calibri" pitchFamily="34" charset="-122"/>
                <a:cs typeface="Calibri" pitchFamily="34" charset="-120"/>
              </a:rPr>
              <a:t>Trade-off:</a:t>
            </a:r>
            <a:endParaRPr lang="en-US" sz="950" dirty="0"/>
          </a:p>
        </p:txBody>
      </p:sp>
      <p:sp>
        <p:nvSpPr>
          <p:cNvPr id="19" name="Text 17"/>
          <p:cNvSpPr/>
          <p:nvPr/>
        </p:nvSpPr>
        <p:spPr>
          <a:xfrm>
            <a:off x="329184" y="4325112"/>
            <a:ext cx="4059936" cy="630936"/>
          </a:xfrm>
          <a:prstGeom prst="rect">
            <a:avLst/>
          </a:prstGeom>
          <a:noFill/>
          <a:ln/>
        </p:spPr>
        <p:txBody>
          <a:bodyPr wrap="square" lIns="0" tIns="0" rIns="0" bIns="0" rtlCol="0" anchor="ctr"/>
          <a:lstStyle/>
          <a:p>
            <a:pPr marL="171450" indent="-171450">
              <a:buFont typeface="Arial" panose="020B0604020202020204" pitchFamily="34" charset="0"/>
              <a:buChar char="•"/>
            </a:pPr>
            <a:r>
              <a:rPr lang="en-US" sz="880" dirty="0">
                <a:solidFill>
                  <a:srgbClr val="152038"/>
                </a:solidFill>
                <a:latin typeface="Calibri" pitchFamily="34" charset="0"/>
                <a:ea typeface="Calibri" pitchFamily="34" charset="-122"/>
                <a:cs typeface="Calibri" pitchFamily="34" charset="-120"/>
              </a:rPr>
              <a:t>Clarification risks over- or under-inclusiveness</a:t>
            </a:r>
          </a:p>
          <a:p>
            <a:pPr marL="171450" indent="-171450">
              <a:buFont typeface="Arial" panose="020B0604020202020204" pitchFamily="34" charset="0"/>
              <a:buChar char="•"/>
            </a:pPr>
            <a:r>
              <a:rPr lang="en-US" sz="880" dirty="0">
                <a:solidFill>
                  <a:srgbClr val="152038"/>
                </a:solidFill>
                <a:latin typeface="Calibri" pitchFamily="34" charset="0"/>
                <a:ea typeface="Calibri" pitchFamily="34" charset="-122"/>
                <a:cs typeface="Calibri" pitchFamily="34" charset="-120"/>
              </a:rPr>
              <a:t>A phased, guideline-first approach allows iterative refinement before statutory codification</a:t>
            </a:r>
          </a:p>
          <a:p>
            <a:pPr marL="171450" indent="-171450">
              <a:buFont typeface="Arial" panose="020B0604020202020204" pitchFamily="34" charset="0"/>
              <a:buChar char="•"/>
            </a:pPr>
            <a:r>
              <a:rPr lang="en-US" sz="880" dirty="0">
                <a:solidFill>
                  <a:srgbClr val="152038"/>
                </a:solidFill>
                <a:latin typeface="Calibri" pitchFamily="34" charset="0"/>
                <a:ea typeface="Calibri" pitchFamily="34" charset="-122"/>
                <a:cs typeface="Calibri" pitchFamily="34" charset="-120"/>
              </a:rPr>
              <a:t>The dual assessment for software SEPs adds procedural cost but is justified by the asymmetric error consequences in a standards context</a:t>
            </a:r>
            <a:endParaRPr lang="en-US" sz="880" dirty="0"/>
          </a:p>
        </p:txBody>
      </p:sp>
      <p:sp>
        <p:nvSpPr>
          <p:cNvPr id="20" name="Shape 18"/>
          <p:cNvSpPr/>
          <p:nvPr/>
        </p:nvSpPr>
        <p:spPr>
          <a:xfrm>
            <a:off x="4681728" y="1051560"/>
            <a:ext cx="4297680" cy="768096"/>
          </a:xfrm>
          <a:prstGeom prst="rect">
            <a:avLst/>
          </a:prstGeom>
          <a:solidFill>
            <a:srgbClr val="1A6B70"/>
          </a:solidFill>
          <a:ln w="12700">
            <a:solidFill>
              <a:srgbClr val="1A6B70"/>
            </a:solidFill>
            <a:prstDash val="solid"/>
          </a:ln>
        </p:spPr>
        <p:txBody>
          <a:bodyPr/>
          <a:lstStyle/>
          <a:p>
            <a:endParaRPr lang="en-IN"/>
          </a:p>
        </p:txBody>
      </p:sp>
      <p:sp>
        <p:nvSpPr>
          <p:cNvPr id="21" name="Text 19"/>
          <p:cNvSpPr/>
          <p:nvPr/>
        </p:nvSpPr>
        <p:spPr>
          <a:xfrm>
            <a:off x="4818888" y="1143000"/>
            <a:ext cx="457200" cy="274320"/>
          </a:xfrm>
          <a:prstGeom prst="rect">
            <a:avLst/>
          </a:prstGeom>
          <a:noFill/>
          <a:ln/>
        </p:spPr>
        <p:txBody>
          <a:bodyPr wrap="square" lIns="0" tIns="0" rIns="0" bIns="0" rtlCol="0" anchor="ctr"/>
          <a:lstStyle/>
          <a:p>
            <a:pPr marL="0" indent="0" algn="ctr">
              <a:buNone/>
            </a:pPr>
            <a:r>
              <a:rPr lang="en-US" sz="1400" b="1" dirty="0">
                <a:solidFill>
                  <a:srgbClr val="C9A84C"/>
                </a:solidFill>
                <a:latin typeface="Georgia" pitchFamily="34" charset="0"/>
                <a:ea typeface="Georgia" pitchFamily="34" charset="-122"/>
                <a:cs typeface="Georgia" pitchFamily="34" charset="-120"/>
              </a:rPr>
              <a:t>R6</a:t>
            </a:r>
            <a:endParaRPr lang="en-US" sz="1400" dirty="0"/>
          </a:p>
        </p:txBody>
      </p:sp>
      <p:sp>
        <p:nvSpPr>
          <p:cNvPr id="22" name="Text 20"/>
          <p:cNvSpPr/>
          <p:nvPr/>
        </p:nvSpPr>
        <p:spPr>
          <a:xfrm>
            <a:off x="5321808" y="1133856"/>
            <a:ext cx="3566160" cy="658368"/>
          </a:xfrm>
          <a:prstGeom prst="rect">
            <a:avLst/>
          </a:prstGeom>
          <a:noFill/>
          <a:ln/>
        </p:spPr>
        <p:txBody>
          <a:bodyPr wrap="square" lIns="0" tIns="0" rIns="0" bIns="0" rtlCol="0" anchor="ctr"/>
          <a:lstStyle/>
          <a:p>
            <a:pPr marL="0" indent="0">
              <a:buNone/>
            </a:pPr>
            <a:r>
              <a:rPr lang="en-US" sz="1250" b="1" dirty="0">
                <a:solidFill>
                  <a:srgbClr val="FFFFFF"/>
                </a:solidFill>
                <a:latin typeface="Georgia" pitchFamily="34" charset="0"/>
              </a:rPr>
              <a:t>Support for SMEs and Start-Ups</a:t>
            </a:r>
            <a:endParaRPr lang="en-US" sz="1250" dirty="0"/>
          </a:p>
        </p:txBody>
      </p:sp>
      <p:sp>
        <p:nvSpPr>
          <p:cNvPr id="23" name="Shape 21"/>
          <p:cNvSpPr/>
          <p:nvPr/>
        </p:nvSpPr>
        <p:spPr>
          <a:xfrm>
            <a:off x="4681728" y="1819656"/>
            <a:ext cx="4297680" cy="3182112"/>
          </a:xfrm>
          <a:prstGeom prst="rect">
            <a:avLst/>
          </a:prstGeom>
          <a:solidFill>
            <a:srgbClr val="FFFFFF"/>
          </a:solidFill>
          <a:ln w="9525">
            <a:solidFill>
              <a:srgbClr val="D0DBE8"/>
            </a:solidFill>
            <a:prstDash val="solid"/>
          </a:ln>
        </p:spPr>
        <p:txBody>
          <a:bodyPr/>
          <a:lstStyle/>
          <a:p>
            <a:endParaRPr lang="en-IN"/>
          </a:p>
        </p:txBody>
      </p:sp>
      <p:sp>
        <p:nvSpPr>
          <p:cNvPr id="24" name="Shape 22"/>
          <p:cNvSpPr/>
          <p:nvPr/>
        </p:nvSpPr>
        <p:spPr>
          <a:xfrm>
            <a:off x="4681728" y="1819656"/>
            <a:ext cx="64008" cy="3182112"/>
          </a:xfrm>
          <a:prstGeom prst="rect">
            <a:avLst/>
          </a:prstGeom>
          <a:solidFill>
            <a:srgbClr val="1A6B70"/>
          </a:solidFill>
          <a:ln w="12700">
            <a:solidFill>
              <a:srgbClr val="1A6B70"/>
            </a:solidFill>
            <a:prstDash val="solid"/>
          </a:ln>
        </p:spPr>
        <p:txBody>
          <a:bodyPr/>
          <a:lstStyle/>
          <a:p>
            <a:endParaRPr lang="en-IN"/>
          </a:p>
        </p:txBody>
      </p:sp>
      <p:sp>
        <p:nvSpPr>
          <p:cNvPr id="25" name="Text 23"/>
          <p:cNvSpPr/>
          <p:nvPr/>
        </p:nvSpPr>
        <p:spPr>
          <a:xfrm>
            <a:off x="4846320" y="1901952"/>
            <a:ext cx="4078224" cy="182880"/>
          </a:xfrm>
          <a:prstGeom prst="rect">
            <a:avLst/>
          </a:prstGeom>
          <a:noFill/>
          <a:ln/>
        </p:spPr>
        <p:txBody>
          <a:bodyPr wrap="square" lIns="0" tIns="0" rIns="0" bIns="0" rtlCol="0" anchor="ctr"/>
          <a:lstStyle/>
          <a:p>
            <a:pPr marL="0" indent="0">
              <a:buNone/>
            </a:pPr>
            <a:r>
              <a:rPr lang="en-US" sz="950" b="1" dirty="0">
                <a:solidFill>
                  <a:srgbClr val="1A6B70"/>
                </a:solidFill>
                <a:latin typeface="Calibri" pitchFamily="34" charset="0"/>
                <a:ea typeface="Calibri" pitchFamily="34" charset="-122"/>
                <a:cs typeface="Calibri" pitchFamily="34" charset="-120"/>
              </a:rPr>
              <a:t>Proposal:</a:t>
            </a:r>
            <a:endParaRPr lang="en-US" sz="950" dirty="0"/>
          </a:p>
        </p:txBody>
      </p:sp>
      <p:sp>
        <p:nvSpPr>
          <p:cNvPr id="26" name="Text 24"/>
          <p:cNvSpPr/>
          <p:nvPr/>
        </p:nvSpPr>
        <p:spPr>
          <a:xfrm>
            <a:off x="4846320" y="2093976"/>
            <a:ext cx="4059936" cy="923544"/>
          </a:xfrm>
          <a:prstGeom prst="rect">
            <a:avLst/>
          </a:prstGeom>
          <a:noFill/>
          <a:ln/>
        </p:spPr>
        <p:txBody>
          <a:bodyPr wrap="square" lIns="0" tIns="0" rIns="0" bIns="0" rtlCol="0" anchor="ctr"/>
          <a:lstStyle/>
          <a:p>
            <a:pPr marL="0" indent="0">
              <a:buNone/>
            </a:pPr>
            <a:endParaRPr lang="en-US" sz="880" dirty="0"/>
          </a:p>
        </p:txBody>
      </p:sp>
      <p:sp>
        <p:nvSpPr>
          <p:cNvPr id="27" name="Shape 25"/>
          <p:cNvSpPr/>
          <p:nvPr/>
        </p:nvSpPr>
        <p:spPr>
          <a:xfrm>
            <a:off x="4745736" y="3054096"/>
            <a:ext cx="4233672" cy="27432"/>
          </a:xfrm>
          <a:prstGeom prst="rect">
            <a:avLst/>
          </a:prstGeom>
          <a:solidFill>
            <a:srgbClr val="D0DBE8"/>
          </a:solidFill>
          <a:ln w="12700">
            <a:solidFill>
              <a:srgbClr val="D0DBE8"/>
            </a:solidFill>
            <a:prstDash val="solid"/>
          </a:ln>
        </p:spPr>
        <p:txBody>
          <a:bodyPr/>
          <a:lstStyle/>
          <a:p>
            <a:endParaRPr lang="en-IN"/>
          </a:p>
        </p:txBody>
      </p:sp>
      <p:sp>
        <p:nvSpPr>
          <p:cNvPr id="28" name="Text 26"/>
          <p:cNvSpPr/>
          <p:nvPr/>
        </p:nvSpPr>
        <p:spPr>
          <a:xfrm>
            <a:off x="4846320" y="3081528"/>
            <a:ext cx="4078224" cy="182880"/>
          </a:xfrm>
          <a:prstGeom prst="rect">
            <a:avLst/>
          </a:prstGeom>
          <a:noFill/>
          <a:ln/>
        </p:spPr>
        <p:txBody>
          <a:bodyPr wrap="square" lIns="0" tIns="0" rIns="0" bIns="0" rtlCol="0" anchor="ctr"/>
          <a:lstStyle/>
          <a:p>
            <a:pPr marL="0" indent="0">
              <a:buNone/>
            </a:pPr>
            <a:r>
              <a:rPr lang="en-US" sz="950" b="1" dirty="0">
                <a:solidFill>
                  <a:srgbClr val="1A6B70"/>
                </a:solidFill>
                <a:latin typeface="Calibri" pitchFamily="34" charset="0"/>
                <a:ea typeface="Calibri" pitchFamily="34" charset="-122"/>
                <a:cs typeface="Calibri" pitchFamily="34" charset="-120"/>
              </a:rPr>
              <a:t>Rationale:</a:t>
            </a:r>
            <a:endParaRPr lang="en-US" sz="950" dirty="0"/>
          </a:p>
        </p:txBody>
      </p:sp>
      <p:sp>
        <p:nvSpPr>
          <p:cNvPr id="30" name="Shape 28"/>
          <p:cNvSpPr/>
          <p:nvPr/>
        </p:nvSpPr>
        <p:spPr>
          <a:xfrm>
            <a:off x="4745736" y="4105656"/>
            <a:ext cx="4233672" cy="27432"/>
          </a:xfrm>
          <a:prstGeom prst="rect">
            <a:avLst/>
          </a:prstGeom>
          <a:solidFill>
            <a:srgbClr val="D0DBE8"/>
          </a:solidFill>
          <a:ln w="12700">
            <a:solidFill>
              <a:srgbClr val="D0DBE8"/>
            </a:solidFill>
            <a:prstDash val="solid"/>
          </a:ln>
        </p:spPr>
        <p:txBody>
          <a:bodyPr/>
          <a:lstStyle/>
          <a:p>
            <a:endParaRPr lang="en-IN"/>
          </a:p>
        </p:txBody>
      </p:sp>
      <p:sp>
        <p:nvSpPr>
          <p:cNvPr id="31" name="Text 29"/>
          <p:cNvSpPr/>
          <p:nvPr/>
        </p:nvSpPr>
        <p:spPr>
          <a:xfrm>
            <a:off x="4846320" y="4133088"/>
            <a:ext cx="4078224" cy="182880"/>
          </a:xfrm>
          <a:prstGeom prst="rect">
            <a:avLst/>
          </a:prstGeom>
          <a:noFill/>
          <a:ln/>
        </p:spPr>
        <p:txBody>
          <a:bodyPr wrap="square" lIns="0" tIns="0" rIns="0" bIns="0" rtlCol="0" anchor="ctr"/>
          <a:lstStyle/>
          <a:p>
            <a:pPr marL="0" indent="0">
              <a:buNone/>
            </a:pPr>
            <a:r>
              <a:rPr lang="en-US" sz="950" b="1" dirty="0">
                <a:solidFill>
                  <a:srgbClr val="1A6B70"/>
                </a:solidFill>
                <a:latin typeface="Calibri" pitchFamily="34" charset="0"/>
                <a:ea typeface="Calibri" pitchFamily="34" charset="-122"/>
                <a:cs typeface="Calibri" pitchFamily="34" charset="-120"/>
              </a:rPr>
              <a:t>Trade-off:</a:t>
            </a:r>
            <a:endParaRPr lang="en-US" sz="950" dirty="0"/>
          </a:p>
        </p:txBody>
      </p:sp>
      <p:sp>
        <p:nvSpPr>
          <p:cNvPr id="32" name="Text 30"/>
          <p:cNvSpPr/>
          <p:nvPr/>
        </p:nvSpPr>
        <p:spPr>
          <a:xfrm>
            <a:off x="4846320" y="4325112"/>
            <a:ext cx="4059936" cy="630936"/>
          </a:xfrm>
          <a:prstGeom prst="rect">
            <a:avLst/>
          </a:prstGeom>
          <a:noFill/>
          <a:ln/>
        </p:spPr>
        <p:txBody>
          <a:bodyPr wrap="square" lIns="0" tIns="0" rIns="0" bIns="0" rtlCol="0" anchor="ctr"/>
          <a:lstStyle/>
          <a:p>
            <a:pPr marL="171450" indent="-171450">
              <a:buFont typeface="Arial" panose="020B0604020202020204" pitchFamily="34" charset="0"/>
              <a:buChar char="•"/>
            </a:pPr>
            <a:r>
              <a:rPr lang="en-US" sz="880" dirty="0" err="1">
                <a:solidFill>
                  <a:srgbClr val="152038"/>
                </a:solidFill>
                <a:latin typeface="Calibri" pitchFamily="34" charset="0"/>
                <a:ea typeface="Calibri" pitchFamily="34" charset="-122"/>
                <a:cs typeface="Calibri" pitchFamily="34" charset="-120"/>
              </a:rPr>
              <a:t>Subsidised</a:t>
            </a:r>
            <a:r>
              <a:rPr lang="en-US" sz="880" dirty="0">
                <a:solidFill>
                  <a:srgbClr val="152038"/>
                </a:solidFill>
                <a:latin typeface="Calibri" pitchFamily="34" charset="0"/>
                <a:ea typeface="Calibri" pitchFamily="34" charset="-122"/>
                <a:cs typeface="Calibri" pitchFamily="34" charset="-120"/>
              </a:rPr>
              <a:t> licensing risks moral hazard</a:t>
            </a:r>
          </a:p>
          <a:p>
            <a:pPr marL="171450" indent="-171450">
              <a:buFont typeface="Arial" panose="020B0604020202020204" pitchFamily="34" charset="0"/>
              <a:buChar char="•"/>
            </a:pPr>
            <a:r>
              <a:rPr lang="en-US" sz="880" dirty="0">
                <a:solidFill>
                  <a:srgbClr val="152038"/>
                </a:solidFill>
                <a:latin typeface="Calibri" pitchFamily="34" charset="0"/>
                <a:ea typeface="Calibri" pitchFamily="34" charset="-122"/>
                <a:cs typeface="Calibri" pitchFamily="34" charset="-120"/>
              </a:rPr>
              <a:t>Eligibility criteria must ensure beneficiaries genuinely intend to commercialise standard-compliant products</a:t>
            </a:r>
          </a:p>
          <a:p>
            <a:pPr marL="171450" indent="-171450">
              <a:buFont typeface="Arial" panose="020B0604020202020204" pitchFamily="34" charset="0"/>
              <a:buChar char="•"/>
            </a:pPr>
            <a:r>
              <a:rPr lang="en-US" sz="880" dirty="0">
                <a:solidFill>
                  <a:srgbClr val="152038"/>
                </a:solidFill>
                <a:latin typeface="Calibri" pitchFamily="34" charset="0"/>
                <a:ea typeface="Calibri" pitchFamily="34" charset="-122"/>
                <a:cs typeface="Calibri" pitchFamily="34" charset="-120"/>
              </a:rPr>
              <a:t>Safeguards needed to prevent buyer-</a:t>
            </a:r>
            <a:r>
              <a:rPr lang="en-US" sz="880" dirty="0" err="1">
                <a:solidFill>
                  <a:srgbClr val="152038"/>
                </a:solidFill>
                <a:latin typeface="Calibri" pitchFamily="34" charset="0"/>
                <a:ea typeface="Calibri" pitchFamily="34" charset="-122"/>
                <a:cs typeface="Calibri" pitchFamily="34" charset="-120"/>
              </a:rPr>
              <a:t>cartelisation</a:t>
            </a:r>
            <a:endParaRPr lang="en-US" sz="880" dirty="0"/>
          </a:p>
        </p:txBody>
      </p:sp>
      <p:sp>
        <p:nvSpPr>
          <p:cNvPr id="33" name="Rectangle 1">
            <a:extLst>
              <a:ext uri="{FF2B5EF4-FFF2-40B4-BE49-F238E27FC236}">
                <a16:creationId xmlns:a16="http://schemas.microsoft.com/office/drawing/2014/main" id="{A930006F-E0E5-DF4F-05CF-6BD7301CC09F}"/>
              </a:ext>
            </a:extLst>
          </p:cNvPr>
          <p:cNvSpPr>
            <a:spLocks noChangeArrowheads="1"/>
          </p:cNvSpPr>
          <p:nvPr/>
        </p:nvSpPr>
        <p:spPr bwMode="auto">
          <a:xfrm>
            <a:off x="242316" y="2194995"/>
            <a:ext cx="4233672" cy="7078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171450" marR="0" lvl="0" indent="-1714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altLang="en-US" sz="1000" b="0" i="0" u="none" strike="noStrike" cap="none" normalizeH="0" baseline="0" dirty="0">
                <a:ln>
                  <a:noFill/>
                </a:ln>
                <a:solidFill>
                  <a:srgbClr val="0D1F3C"/>
                </a:solidFill>
                <a:effectLst/>
              </a:rPr>
              <a:t>Clarify patentability of computer-implemented inventions producing technical effect</a:t>
            </a:r>
          </a:p>
          <a:p>
            <a:pPr marL="171450" marR="0" lvl="0" indent="-1714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altLang="en-US" sz="1000" b="0" i="0" u="none" strike="noStrike" cap="none" normalizeH="0" baseline="0" dirty="0">
                <a:ln>
                  <a:noFill/>
                </a:ln>
                <a:solidFill>
                  <a:srgbClr val="0D1F3C"/>
                </a:solidFill>
                <a:effectLst/>
              </a:rPr>
              <a:t>Maintain strict novelty &amp; inventive step standards</a:t>
            </a:r>
          </a:p>
          <a:p>
            <a:pPr marL="171450" marR="0" lvl="0" indent="-1714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altLang="en-US" sz="1000" b="0" i="0" u="none" strike="noStrike" cap="none" normalizeH="0" baseline="0" dirty="0">
                <a:ln>
                  <a:noFill/>
                </a:ln>
                <a:solidFill>
                  <a:srgbClr val="0D1F3C"/>
                </a:solidFill>
                <a:effectLst/>
              </a:rPr>
              <a:t>Examiner training on technical-effect doctrine</a:t>
            </a:r>
          </a:p>
        </p:txBody>
      </p:sp>
      <p:sp>
        <p:nvSpPr>
          <p:cNvPr id="34" name="Rectangle 2">
            <a:extLst>
              <a:ext uri="{FF2B5EF4-FFF2-40B4-BE49-F238E27FC236}">
                <a16:creationId xmlns:a16="http://schemas.microsoft.com/office/drawing/2014/main" id="{FC6620B9-EF3E-692A-DEFB-E01CE667E449}"/>
              </a:ext>
            </a:extLst>
          </p:cNvPr>
          <p:cNvSpPr>
            <a:spLocks noChangeArrowheads="1"/>
          </p:cNvSpPr>
          <p:nvPr/>
        </p:nvSpPr>
        <p:spPr bwMode="auto">
          <a:xfrm>
            <a:off x="301752" y="3269391"/>
            <a:ext cx="3926075" cy="7078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171450" marR="0" lvl="0" indent="-1714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altLang="en-US" sz="1000" b="0" i="0" u="none" strike="noStrike" cap="none" normalizeH="0" baseline="0" dirty="0">
                <a:ln>
                  <a:noFill/>
                </a:ln>
                <a:solidFill>
                  <a:srgbClr val="0D1F3C"/>
                </a:solidFill>
                <a:effectLst/>
              </a:rPr>
              <a:t>Protects genuine digital innovation</a:t>
            </a:r>
          </a:p>
          <a:p>
            <a:pPr marL="171450" marR="0" lvl="0" indent="-1714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altLang="en-US" sz="1000" b="0" i="0" u="none" strike="noStrike" cap="none" normalizeH="0" baseline="0" dirty="0">
                <a:ln>
                  <a:noFill/>
                </a:ln>
                <a:solidFill>
                  <a:srgbClr val="0D1F3C"/>
                </a:solidFill>
                <a:effectLst/>
              </a:rPr>
              <a:t>Prevents trivial or algorithmic monopolies</a:t>
            </a:r>
          </a:p>
          <a:p>
            <a:pPr marL="171450" marR="0" lvl="0" indent="-1714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altLang="en-US" sz="1000" b="0" i="0" u="none" strike="noStrike" cap="none" normalizeH="0" baseline="0" dirty="0">
                <a:ln>
                  <a:noFill/>
                </a:ln>
                <a:solidFill>
                  <a:srgbClr val="0D1F3C"/>
                </a:solidFill>
                <a:effectLst/>
              </a:rPr>
              <a:t>Addresses asymmetric error costs in standards context</a:t>
            </a:r>
          </a:p>
          <a:p>
            <a:pPr marL="171450" indent="-171450" eaLnBrk="0" fontAlgn="base" hangingPunct="0">
              <a:spcBef>
                <a:spcPct val="0"/>
              </a:spcBef>
              <a:spcAft>
                <a:spcPct val="0"/>
              </a:spcAft>
              <a:buFont typeface="Arial" panose="020B0604020202020204" pitchFamily="34" charset="0"/>
              <a:buChar char="•"/>
            </a:pPr>
            <a:r>
              <a:rPr lang="en-US" altLang="en-US" sz="1000" dirty="0">
                <a:solidFill>
                  <a:srgbClr val="0D1F3C"/>
                </a:solidFill>
              </a:rPr>
              <a:t>Dual scrutiny for software-based SEPs (patentability and essentiality)</a:t>
            </a:r>
          </a:p>
        </p:txBody>
      </p:sp>
      <p:sp>
        <p:nvSpPr>
          <p:cNvPr id="35" name="Rectangle 3">
            <a:extLst>
              <a:ext uri="{FF2B5EF4-FFF2-40B4-BE49-F238E27FC236}">
                <a16:creationId xmlns:a16="http://schemas.microsoft.com/office/drawing/2014/main" id="{CF3F7C65-BEE0-2342-BF7D-C5AC198F026D}"/>
              </a:ext>
            </a:extLst>
          </p:cNvPr>
          <p:cNvSpPr>
            <a:spLocks noChangeArrowheads="1"/>
          </p:cNvSpPr>
          <p:nvPr/>
        </p:nvSpPr>
        <p:spPr bwMode="auto">
          <a:xfrm>
            <a:off x="4773168" y="2139534"/>
            <a:ext cx="3677610" cy="7078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171450" marR="0" lvl="0" indent="-1714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altLang="en-US" sz="1000" b="0" i="0" u="none" strike="noStrike" cap="none" normalizeH="0" baseline="0" dirty="0">
                <a:ln>
                  <a:noFill/>
                </a:ln>
                <a:solidFill>
                  <a:srgbClr val="0D1F3C"/>
                </a:solidFill>
                <a:effectLst/>
              </a:rPr>
              <a:t>Free legal &amp; technical advisory support via FFDRC</a:t>
            </a:r>
          </a:p>
          <a:p>
            <a:pPr marL="171450" marR="0" lvl="0" indent="-1714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altLang="en-US" sz="1000" b="0" i="0" u="none" strike="noStrike" cap="none" normalizeH="0" baseline="0" dirty="0">
                <a:ln>
                  <a:noFill/>
                </a:ln>
                <a:solidFill>
                  <a:srgbClr val="0D1F3C"/>
                </a:solidFill>
                <a:effectLst/>
              </a:rPr>
              <a:t>Financial assistance or low-interest licensing loans</a:t>
            </a:r>
          </a:p>
          <a:p>
            <a:pPr marL="171450" marR="0" lvl="0" indent="-1714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altLang="en-US" sz="1000" b="0" i="0" u="none" strike="noStrike" cap="none" normalizeH="0" baseline="0" dirty="0">
                <a:ln>
                  <a:noFill/>
                </a:ln>
                <a:solidFill>
                  <a:srgbClr val="0D1F3C"/>
                </a:solidFill>
                <a:effectLst/>
              </a:rPr>
              <a:t>Safe-</a:t>
            </a:r>
            <a:r>
              <a:rPr kumimoji="0" lang="en-US" altLang="en-US" sz="1000" b="0" i="0" u="none" strike="noStrike" cap="none" normalizeH="0" baseline="0" dirty="0" err="1">
                <a:ln>
                  <a:noFill/>
                </a:ln>
                <a:solidFill>
                  <a:srgbClr val="0D1F3C"/>
                </a:solidFill>
                <a:effectLst/>
              </a:rPr>
              <a:t>harbour</a:t>
            </a:r>
            <a:r>
              <a:rPr kumimoji="0" lang="en-US" altLang="en-US" sz="1000" b="0" i="0" u="none" strike="noStrike" cap="none" normalizeH="0" baseline="0" dirty="0">
                <a:ln>
                  <a:noFill/>
                </a:ln>
                <a:solidFill>
                  <a:srgbClr val="0D1F3C"/>
                </a:solidFill>
                <a:effectLst/>
              </a:rPr>
              <a:t> collective negotiations under antitrust supervision</a:t>
            </a:r>
          </a:p>
          <a:p>
            <a:pPr marL="171450" marR="0" lvl="0" indent="-1714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altLang="en-US" sz="1000" b="0" i="0" u="none" strike="noStrike" cap="none" normalizeH="0" baseline="0" dirty="0">
                <a:ln>
                  <a:noFill/>
                </a:ln>
                <a:solidFill>
                  <a:srgbClr val="0D1F3C"/>
                </a:solidFill>
                <a:effectLst/>
              </a:rPr>
              <a:t>Encourage tiered or deferred royalty structures</a:t>
            </a:r>
          </a:p>
        </p:txBody>
      </p:sp>
      <p:sp>
        <p:nvSpPr>
          <p:cNvPr id="36" name="Rectangle 4">
            <a:extLst>
              <a:ext uri="{FF2B5EF4-FFF2-40B4-BE49-F238E27FC236}">
                <a16:creationId xmlns:a16="http://schemas.microsoft.com/office/drawing/2014/main" id="{3D6B2B6B-65EC-5952-D206-AA4CB58B65E8}"/>
              </a:ext>
            </a:extLst>
          </p:cNvPr>
          <p:cNvSpPr>
            <a:spLocks noChangeArrowheads="1"/>
          </p:cNvSpPr>
          <p:nvPr/>
        </p:nvSpPr>
        <p:spPr bwMode="auto">
          <a:xfrm>
            <a:off x="4818888" y="3295626"/>
            <a:ext cx="2353529" cy="55399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171450" marR="0" lvl="0" indent="-1714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altLang="en-US" sz="1000" b="0" i="0" u="none" strike="noStrike" cap="none" normalizeH="0" baseline="0" dirty="0">
                <a:ln>
                  <a:noFill/>
                </a:ln>
                <a:solidFill>
                  <a:srgbClr val="0D1F3C"/>
                </a:solidFill>
                <a:effectLst/>
              </a:rPr>
              <a:t>Reduces entry barriers</a:t>
            </a:r>
          </a:p>
          <a:p>
            <a:pPr marL="171450" marR="0" lvl="0" indent="-1714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altLang="en-US" sz="1000" b="0" i="0" u="none" strike="noStrike" cap="none" normalizeH="0" baseline="0" dirty="0">
                <a:ln>
                  <a:noFill/>
                </a:ln>
                <a:solidFill>
                  <a:srgbClr val="0D1F3C"/>
                </a:solidFill>
                <a:effectLst/>
              </a:rPr>
              <a:t>Protects MSMEs from litigation shocks</a:t>
            </a:r>
          </a:p>
          <a:p>
            <a:pPr marL="171450" marR="0" lvl="0" indent="-1714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altLang="en-US" sz="1000" b="0" i="0" u="none" strike="noStrike" cap="none" normalizeH="0" baseline="0" dirty="0">
                <a:ln>
                  <a:noFill/>
                </a:ln>
                <a:solidFill>
                  <a:srgbClr val="0D1F3C"/>
                </a:solidFill>
                <a:effectLst/>
              </a:rPr>
              <a:t>Supports inclusive industrial growth</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4">
    <p:bg>
      <p:bgPr>
        <a:solidFill>
          <a:srgbClr val="F4F7FB"/>
        </a:solidFill>
        <a:effectLst/>
      </p:bgPr>
    </p:bg>
    <p:spTree>
      <p:nvGrpSpPr>
        <p:cNvPr id="1" name=""/>
        <p:cNvGrpSpPr/>
        <p:nvPr/>
      </p:nvGrpSpPr>
      <p:grpSpPr>
        <a:xfrm>
          <a:off x="0" y="0"/>
          <a:ext cx="0" cy="0"/>
          <a:chOff x="0" y="0"/>
          <a:chExt cx="0" cy="0"/>
        </a:xfrm>
      </p:grpSpPr>
      <p:sp>
        <p:nvSpPr>
          <p:cNvPr id="2" name="Shape 0"/>
          <p:cNvSpPr/>
          <p:nvPr/>
        </p:nvSpPr>
        <p:spPr>
          <a:xfrm>
            <a:off x="0" y="0"/>
            <a:ext cx="9144000" cy="950976"/>
          </a:xfrm>
          <a:prstGeom prst="rect">
            <a:avLst/>
          </a:prstGeom>
          <a:solidFill>
            <a:srgbClr val="0D1F3C"/>
          </a:solidFill>
          <a:ln w="12700">
            <a:solidFill>
              <a:srgbClr val="0D1F3C"/>
            </a:solidFill>
            <a:prstDash val="solid"/>
          </a:ln>
        </p:spPr>
        <p:txBody>
          <a:bodyPr/>
          <a:lstStyle/>
          <a:p>
            <a:endParaRPr lang="en-IN"/>
          </a:p>
        </p:txBody>
      </p:sp>
      <p:sp>
        <p:nvSpPr>
          <p:cNvPr id="3" name="Shape 1"/>
          <p:cNvSpPr/>
          <p:nvPr/>
        </p:nvSpPr>
        <p:spPr>
          <a:xfrm>
            <a:off x="0" y="950976"/>
            <a:ext cx="9144000" cy="50292"/>
          </a:xfrm>
          <a:prstGeom prst="rect">
            <a:avLst/>
          </a:prstGeom>
          <a:solidFill>
            <a:srgbClr val="C9A84C"/>
          </a:solidFill>
          <a:ln w="12700">
            <a:solidFill>
              <a:srgbClr val="C9A84C"/>
            </a:solidFill>
            <a:prstDash val="solid"/>
          </a:ln>
        </p:spPr>
        <p:txBody>
          <a:bodyPr/>
          <a:lstStyle/>
          <a:p>
            <a:endParaRPr lang="en-IN"/>
          </a:p>
        </p:txBody>
      </p:sp>
      <p:sp>
        <p:nvSpPr>
          <p:cNvPr id="4" name="Shape 2"/>
          <p:cNvSpPr/>
          <p:nvPr/>
        </p:nvSpPr>
        <p:spPr>
          <a:xfrm>
            <a:off x="8485632" y="128016"/>
            <a:ext cx="502920" cy="274320"/>
          </a:xfrm>
          <a:prstGeom prst="rect">
            <a:avLst/>
          </a:prstGeom>
          <a:solidFill>
            <a:srgbClr val="C9A84C"/>
          </a:solidFill>
          <a:ln w="12700">
            <a:solidFill>
              <a:srgbClr val="C9A84C"/>
            </a:solidFill>
            <a:prstDash val="solid"/>
          </a:ln>
        </p:spPr>
        <p:txBody>
          <a:bodyPr/>
          <a:lstStyle/>
          <a:p>
            <a:endParaRPr lang="en-IN"/>
          </a:p>
        </p:txBody>
      </p:sp>
      <p:sp>
        <p:nvSpPr>
          <p:cNvPr id="5" name="Text 3"/>
          <p:cNvSpPr/>
          <p:nvPr/>
        </p:nvSpPr>
        <p:spPr>
          <a:xfrm>
            <a:off x="347472" y="82296"/>
            <a:ext cx="8001000" cy="530352"/>
          </a:xfrm>
          <a:prstGeom prst="rect">
            <a:avLst/>
          </a:prstGeom>
          <a:noFill/>
          <a:ln/>
        </p:spPr>
        <p:txBody>
          <a:bodyPr wrap="square" lIns="0" tIns="0" rIns="0" bIns="0" rtlCol="0" anchor="ctr"/>
          <a:lstStyle/>
          <a:p>
            <a:pPr marL="0" indent="0">
              <a:buNone/>
            </a:pPr>
            <a:r>
              <a:rPr lang="en-US" sz="2200" b="1" dirty="0">
                <a:solidFill>
                  <a:srgbClr val="FFFFFF"/>
                </a:solidFill>
                <a:latin typeface="Georgia" pitchFamily="34" charset="0"/>
                <a:ea typeface="Georgia" pitchFamily="34" charset="-122"/>
                <a:cs typeface="Georgia" pitchFamily="34" charset="-120"/>
              </a:rPr>
              <a:t>General Policy Recommendations</a:t>
            </a:r>
            <a:endParaRPr lang="en-US" sz="2200" dirty="0"/>
          </a:p>
        </p:txBody>
      </p:sp>
      <p:sp>
        <p:nvSpPr>
          <p:cNvPr id="6" name="Text 4"/>
          <p:cNvSpPr/>
          <p:nvPr/>
        </p:nvSpPr>
        <p:spPr>
          <a:xfrm>
            <a:off x="347472" y="630936"/>
            <a:ext cx="8001000" cy="256032"/>
          </a:xfrm>
          <a:prstGeom prst="rect">
            <a:avLst/>
          </a:prstGeom>
          <a:noFill/>
          <a:ln/>
        </p:spPr>
        <p:txBody>
          <a:bodyPr wrap="square" lIns="0" tIns="0" rIns="0" bIns="0" rtlCol="0" anchor="ctr"/>
          <a:lstStyle/>
          <a:p>
            <a:pPr marL="0" indent="0">
              <a:buNone/>
            </a:pPr>
            <a:r>
              <a:rPr lang="en-US" sz="1050" i="1" dirty="0">
                <a:solidFill>
                  <a:srgbClr val="C9A84C"/>
                </a:solidFill>
                <a:latin typeface="Calibri" pitchFamily="34" charset="0"/>
                <a:ea typeface="Calibri" pitchFamily="34" charset="-122"/>
                <a:cs typeface="Calibri" pitchFamily="34" charset="-120"/>
              </a:rPr>
              <a:t>Market Efficiency &amp; International Cooperation</a:t>
            </a:r>
            <a:endParaRPr lang="en-US" sz="1050" dirty="0"/>
          </a:p>
        </p:txBody>
      </p:sp>
      <p:sp>
        <p:nvSpPr>
          <p:cNvPr id="7" name="Shape 5"/>
          <p:cNvSpPr/>
          <p:nvPr/>
        </p:nvSpPr>
        <p:spPr>
          <a:xfrm>
            <a:off x="164592" y="1051560"/>
            <a:ext cx="4297680" cy="768096"/>
          </a:xfrm>
          <a:prstGeom prst="rect">
            <a:avLst/>
          </a:prstGeom>
          <a:solidFill>
            <a:srgbClr val="1B3A5C"/>
          </a:solidFill>
          <a:ln w="12700">
            <a:solidFill>
              <a:srgbClr val="1B3A5C"/>
            </a:solidFill>
            <a:prstDash val="solid"/>
          </a:ln>
        </p:spPr>
        <p:txBody>
          <a:bodyPr/>
          <a:lstStyle/>
          <a:p>
            <a:endParaRPr lang="en-IN"/>
          </a:p>
        </p:txBody>
      </p:sp>
      <p:sp>
        <p:nvSpPr>
          <p:cNvPr id="8" name="Text 6"/>
          <p:cNvSpPr/>
          <p:nvPr/>
        </p:nvSpPr>
        <p:spPr>
          <a:xfrm>
            <a:off x="301752" y="1143000"/>
            <a:ext cx="457200" cy="274320"/>
          </a:xfrm>
          <a:prstGeom prst="rect">
            <a:avLst/>
          </a:prstGeom>
          <a:noFill/>
          <a:ln/>
        </p:spPr>
        <p:txBody>
          <a:bodyPr wrap="square" lIns="0" tIns="0" rIns="0" bIns="0" rtlCol="0" anchor="ctr"/>
          <a:lstStyle/>
          <a:p>
            <a:pPr marL="0" indent="0" algn="ctr">
              <a:buNone/>
            </a:pPr>
            <a:r>
              <a:rPr lang="en-US" sz="1400" b="1" dirty="0">
                <a:solidFill>
                  <a:srgbClr val="C9A84C"/>
                </a:solidFill>
                <a:latin typeface="Georgia" pitchFamily="34" charset="0"/>
                <a:ea typeface="Georgia" pitchFamily="34" charset="-122"/>
                <a:cs typeface="Georgia" pitchFamily="34" charset="-120"/>
              </a:rPr>
              <a:t>R7</a:t>
            </a:r>
            <a:endParaRPr lang="en-US" sz="1400" dirty="0"/>
          </a:p>
        </p:txBody>
      </p:sp>
      <p:sp>
        <p:nvSpPr>
          <p:cNvPr id="9" name="Text 7"/>
          <p:cNvSpPr/>
          <p:nvPr/>
        </p:nvSpPr>
        <p:spPr>
          <a:xfrm>
            <a:off x="804672" y="1133856"/>
            <a:ext cx="3566160" cy="658368"/>
          </a:xfrm>
          <a:prstGeom prst="rect">
            <a:avLst/>
          </a:prstGeom>
          <a:noFill/>
          <a:ln/>
        </p:spPr>
        <p:txBody>
          <a:bodyPr wrap="square" lIns="0" tIns="0" rIns="0" bIns="0" rtlCol="0" anchor="ctr"/>
          <a:lstStyle/>
          <a:p>
            <a:pPr marL="0" indent="0">
              <a:buNone/>
            </a:pPr>
            <a:r>
              <a:rPr lang="en-US" sz="1250" b="1" dirty="0">
                <a:solidFill>
                  <a:srgbClr val="FFFFFF"/>
                </a:solidFill>
                <a:latin typeface="Georgia" pitchFamily="34" charset="0"/>
                <a:ea typeface="Georgia" pitchFamily="34" charset="-122"/>
                <a:cs typeface="Georgia" pitchFamily="34" charset="-120"/>
              </a:rPr>
              <a:t>Patent Pools &amp; Collective Licensing</a:t>
            </a:r>
            <a:endParaRPr lang="en-US" sz="1250" dirty="0"/>
          </a:p>
        </p:txBody>
      </p:sp>
      <p:sp>
        <p:nvSpPr>
          <p:cNvPr id="10" name="Shape 8"/>
          <p:cNvSpPr/>
          <p:nvPr/>
        </p:nvSpPr>
        <p:spPr>
          <a:xfrm>
            <a:off x="164592" y="1819656"/>
            <a:ext cx="4297680" cy="3182112"/>
          </a:xfrm>
          <a:prstGeom prst="rect">
            <a:avLst/>
          </a:prstGeom>
          <a:solidFill>
            <a:srgbClr val="FFFFFF"/>
          </a:solidFill>
          <a:ln w="9525">
            <a:solidFill>
              <a:srgbClr val="D0DBE8"/>
            </a:solidFill>
            <a:prstDash val="solid"/>
          </a:ln>
        </p:spPr>
        <p:txBody>
          <a:bodyPr/>
          <a:lstStyle/>
          <a:p>
            <a:endParaRPr lang="en-IN"/>
          </a:p>
        </p:txBody>
      </p:sp>
      <p:sp>
        <p:nvSpPr>
          <p:cNvPr id="11" name="Shape 9"/>
          <p:cNvSpPr/>
          <p:nvPr/>
        </p:nvSpPr>
        <p:spPr>
          <a:xfrm>
            <a:off x="164592" y="1819656"/>
            <a:ext cx="64008" cy="3182112"/>
          </a:xfrm>
          <a:prstGeom prst="rect">
            <a:avLst/>
          </a:prstGeom>
          <a:solidFill>
            <a:srgbClr val="1B3A5C"/>
          </a:solidFill>
          <a:ln w="12700">
            <a:solidFill>
              <a:srgbClr val="1B3A5C"/>
            </a:solidFill>
            <a:prstDash val="solid"/>
          </a:ln>
        </p:spPr>
        <p:txBody>
          <a:bodyPr/>
          <a:lstStyle/>
          <a:p>
            <a:endParaRPr lang="en-IN"/>
          </a:p>
        </p:txBody>
      </p:sp>
      <p:sp>
        <p:nvSpPr>
          <p:cNvPr id="12" name="Text 10"/>
          <p:cNvSpPr/>
          <p:nvPr/>
        </p:nvSpPr>
        <p:spPr>
          <a:xfrm>
            <a:off x="329184" y="1901952"/>
            <a:ext cx="4078224" cy="182880"/>
          </a:xfrm>
          <a:prstGeom prst="rect">
            <a:avLst/>
          </a:prstGeom>
          <a:noFill/>
          <a:ln/>
        </p:spPr>
        <p:txBody>
          <a:bodyPr wrap="square" lIns="0" tIns="0" rIns="0" bIns="0" rtlCol="0" anchor="ctr"/>
          <a:lstStyle/>
          <a:p>
            <a:pPr marL="0" indent="0">
              <a:buNone/>
            </a:pPr>
            <a:r>
              <a:rPr lang="en-US" sz="950" b="1" dirty="0">
                <a:solidFill>
                  <a:srgbClr val="1B3A5C"/>
                </a:solidFill>
                <a:latin typeface="Calibri" pitchFamily="34" charset="0"/>
                <a:ea typeface="Calibri" pitchFamily="34" charset="-122"/>
                <a:cs typeface="Calibri" pitchFamily="34" charset="-120"/>
              </a:rPr>
              <a:t>Proposal:</a:t>
            </a:r>
            <a:endParaRPr lang="en-US" sz="950" dirty="0"/>
          </a:p>
        </p:txBody>
      </p:sp>
      <p:sp>
        <p:nvSpPr>
          <p:cNvPr id="13" name="Text 11"/>
          <p:cNvSpPr/>
          <p:nvPr/>
        </p:nvSpPr>
        <p:spPr>
          <a:xfrm>
            <a:off x="329184" y="2093976"/>
            <a:ext cx="4059936" cy="923544"/>
          </a:xfrm>
          <a:prstGeom prst="rect">
            <a:avLst/>
          </a:prstGeom>
          <a:noFill/>
          <a:ln/>
        </p:spPr>
        <p:txBody>
          <a:bodyPr wrap="square" lIns="0" tIns="0" rIns="0" bIns="0" rtlCol="0" anchor="ctr"/>
          <a:lstStyle/>
          <a:p>
            <a:pPr marL="0" indent="0">
              <a:buNone/>
            </a:pPr>
            <a:endParaRPr lang="en-US" sz="880" dirty="0"/>
          </a:p>
        </p:txBody>
      </p:sp>
      <p:sp>
        <p:nvSpPr>
          <p:cNvPr id="14" name="Shape 12"/>
          <p:cNvSpPr/>
          <p:nvPr/>
        </p:nvSpPr>
        <p:spPr>
          <a:xfrm>
            <a:off x="228600" y="3054096"/>
            <a:ext cx="4233672" cy="27432"/>
          </a:xfrm>
          <a:prstGeom prst="rect">
            <a:avLst/>
          </a:prstGeom>
          <a:solidFill>
            <a:srgbClr val="D0DBE8"/>
          </a:solidFill>
          <a:ln w="12700">
            <a:solidFill>
              <a:srgbClr val="D0DBE8"/>
            </a:solidFill>
            <a:prstDash val="solid"/>
          </a:ln>
        </p:spPr>
        <p:txBody>
          <a:bodyPr/>
          <a:lstStyle/>
          <a:p>
            <a:endParaRPr lang="en-IN"/>
          </a:p>
        </p:txBody>
      </p:sp>
      <p:sp>
        <p:nvSpPr>
          <p:cNvPr id="15" name="Text 13"/>
          <p:cNvSpPr/>
          <p:nvPr/>
        </p:nvSpPr>
        <p:spPr>
          <a:xfrm>
            <a:off x="329184" y="3081528"/>
            <a:ext cx="4078224" cy="182880"/>
          </a:xfrm>
          <a:prstGeom prst="rect">
            <a:avLst/>
          </a:prstGeom>
          <a:noFill/>
          <a:ln/>
        </p:spPr>
        <p:txBody>
          <a:bodyPr wrap="square" lIns="0" tIns="0" rIns="0" bIns="0" rtlCol="0" anchor="ctr"/>
          <a:lstStyle/>
          <a:p>
            <a:pPr marL="0" indent="0">
              <a:buNone/>
            </a:pPr>
            <a:r>
              <a:rPr lang="en-US" sz="950" b="1" dirty="0">
                <a:solidFill>
                  <a:srgbClr val="1B3A5C"/>
                </a:solidFill>
                <a:latin typeface="Calibri" pitchFamily="34" charset="0"/>
                <a:ea typeface="Calibri" pitchFamily="34" charset="-122"/>
                <a:cs typeface="Calibri" pitchFamily="34" charset="-120"/>
              </a:rPr>
              <a:t>Rationale:</a:t>
            </a:r>
            <a:endParaRPr lang="en-US" sz="950" dirty="0"/>
          </a:p>
        </p:txBody>
      </p:sp>
      <p:sp>
        <p:nvSpPr>
          <p:cNvPr id="16" name="Text 14"/>
          <p:cNvSpPr/>
          <p:nvPr/>
        </p:nvSpPr>
        <p:spPr>
          <a:xfrm>
            <a:off x="329184" y="3273552"/>
            <a:ext cx="4059936" cy="795528"/>
          </a:xfrm>
          <a:prstGeom prst="rect">
            <a:avLst/>
          </a:prstGeom>
          <a:noFill/>
          <a:ln/>
        </p:spPr>
        <p:txBody>
          <a:bodyPr wrap="square" lIns="0" tIns="0" rIns="0" bIns="0" rtlCol="0" anchor="ctr"/>
          <a:lstStyle/>
          <a:p>
            <a:pPr marL="0" indent="0">
              <a:buNone/>
            </a:pPr>
            <a:endParaRPr lang="en-US" sz="880" dirty="0"/>
          </a:p>
        </p:txBody>
      </p:sp>
      <p:sp>
        <p:nvSpPr>
          <p:cNvPr id="17" name="Shape 15"/>
          <p:cNvSpPr/>
          <p:nvPr/>
        </p:nvSpPr>
        <p:spPr>
          <a:xfrm>
            <a:off x="228600" y="4105656"/>
            <a:ext cx="4233672" cy="27432"/>
          </a:xfrm>
          <a:prstGeom prst="rect">
            <a:avLst/>
          </a:prstGeom>
          <a:solidFill>
            <a:srgbClr val="D0DBE8"/>
          </a:solidFill>
          <a:ln w="12700">
            <a:solidFill>
              <a:srgbClr val="D0DBE8"/>
            </a:solidFill>
            <a:prstDash val="solid"/>
          </a:ln>
        </p:spPr>
        <p:txBody>
          <a:bodyPr/>
          <a:lstStyle/>
          <a:p>
            <a:endParaRPr lang="en-IN"/>
          </a:p>
        </p:txBody>
      </p:sp>
      <p:sp>
        <p:nvSpPr>
          <p:cNvPr id="18" name="Text 16"/>
          <p:cNvSpPr/>
          <p:nvPr/>
        </p:nvSpPr>
        <p:spPr>
          <a:xfrm>
            <a:off x="329184" y="4133088"/>
            <a:ext cx="4078224" cy="182880"/>
          </a:xfrm>
          <a:prstGeom prst="rect">
            <a:avLst/>
          </a:prstGeom>
          <a:noFill/>
          <a:ln/>
        </p:spPr>
        <p:txBody>
          <a:bodyPr wrap="square" lIns="0" tIns="0" rIns="0" bIns="0" rtlCol="0" anchor="ctr"/>
          <a:lstStyle/>
          <a:p>
            <a:pPr marL="0" indent="0">
              <a:buNone/>
            </a:pPr>
            <a:r>
              <a:rPr lang="en-US" sz="950" b="1" dirty="0">
                <a:solidFill>
                  <a:srgbClr val="1B3A5C"/>
                </a:solidFill>
                <a:latin typeface="Calibri" pitchFamily="34" charset="0"/>
                <a:ea typeface="Calibri" pitchFamily="34" charset="-122"/>
                <a:cs typeface="Calibri" pitchFamily="34" charset="-120"/>
              </a:rPr>
              <a:t>Trade-off:</a:t>
            </a:r>
            <a:endParaRPr lang="en-US" sz="950" dirty="0"/>
          </a:p>
        </p:txBody>
      </p:sp>
      <p:sp>
        <p:nvSpPr>
          <p:cNvPr id="19" name="Text 17"/>
          <p:cNvSpPr/>
          <p:nvPr/>
        </p:nvSpPr>
        <p:spPr>
          <a:xfrm>
            <a:off x="329184" y="4325112"/>
            <a:ext cx="4059936" cy="630936"/>
          </a:xfrm>
          <a:prstGeom prst="rect">
            <a:avLst/>
          </a:prstGeom>
          <a:noFill/>
          <a:ln/>
        </p:spPr>
        <p:txBody>
          <a:bodyPr wrap="square" lIns="0" tIns="0" rIns="0" bIns="0" rtlCol="0" anchor="ctr"/>
          <a:lstStyle/>
          <a:p>
            <a:pPr marL="171450" indent="-171450">
              <a:buFont typeface="Arial" panose="020B0604020202020204" pitchFamily="34" charset="0"/>
              <a:buChar char="•"/>
            </a:pPr>
            <a:r>
              <a:rPr lang="en-US" sz="880" dirty="0">
                <a:solidFill>
                  <a:srgbClr val="152038"/>
                </a:solidFill>
                <a:latin typeface="Calibri" pitchFamily="34" charset="0"/>
                <a:ea typeface="Calibri" pitchFamily="34" charset="-122"/>
                <a:cs typeface="Calibri" pitchFamily="34" charset="-120"/>
              </a:rPr>
              <a:t>Pool formation requires coordination among competing SEP holders</a:t>
            </a:r>
          </a:p>
          <a:p>
            <a:pPr marL="171450" indent="-171450">
              <a:buFont typeface="Arial" panose="020B0604020202020204" pitchFamily="34" charset="0"/>
              <a:buChar char="•"/>
            </a:pPr>
            <a:r>
              <a:rPr lang="en-US" sz="880" dirty="0">
                <a:solidFill>
                  <a:srgbClr val="152038"/>
                </a:solidFill>
                <a:latin typeface="Calibri" pitchFamily="34" charset="0"/>
                <a:ea typeface="Calibri" pitchFamily="34" charset="-122"/>
                <a:cs typeface="Calibri" pitchFamily="34" charset="-120"/>
              </a:rPr>
              <a:t>Government incentives provide a concrete inducement without mandating participation</a:t>
            </a:r>
          </a:p>
          <a:p>
            <a:pPr marL="171450" indent="-171450">
              <a:buFont typeface="Arial" panose="020B0604020202020204" pitchFamily="34" charset="0"/>
              <a:buChar char="•"/>
            </a:pPr>
            <a:r>
              <a:rPr lang="en-US" sz="880" dirty="0">
                <a:solidFill>
                  <a:srgbClr val="152038"/>
                </a:solidFill>
                <a:latin typeface="Calibri" pitchFamily="34" charset="0"/>
                <a:ea typeface="Calibri" pitchFamily="34" charset="-122"/>
                <a:cs typeface="Calibri" pitchFamily="34" charset="-120"/>
              </a:rPr>
              <a:t>Implementer groups must be structured under antitrust oversight to prevent buyer </a:t>
            </a:r>
            <a:r>
              <a:rPr lang="en-US" sz="880" dirty="0" err="1">
                <a:solidFill>
                  <a:srgbClr val="152038"/>
                </a:solidFill>
                <a:latin typeface="Calibri" pitchFamily="34" charset="0"/>
                <a:ea typeface="Calibri" pitchFamily="34" charset="-122"/>
                <a:cs typeface="Calibri" pitchFamily="34" charset="-120"/>
              </a:rPr>
              <a:t>cartelisation</a:t>
            </a:r>
            <a:endParaRPr lang="en-US" sz="880" dirty="0"/>
          </a:p>
        </p:txBody>
      </p:sp>
      <p:sp>
        <p:nvSpPr>
          <p:cNvPr id="20" name="Shape 18"/>
          <p:cNvSpPr/>
          <p:nvPr/>
        </p:nvSpPr>
        <p:spPr>
          <a:xfrm>
            <a:off x="4681728" y="1051560"/>
            <a:ext cx="4297680" cy="768096"/>
          </a:xfrm>
          <a:prstGeom prst="rect">
            <a:avLst/>
          </a:prstGeom>
          <a:solidFill>
            <a:srgbClr val="1A6B70"/>
          </a:solidFill>
          <a:ln w="12700">
            <a:solidFill>
              <a:srgbClr val="1A6B70"/>
            </a:solidFill>
            <a:prstDash val="solid"/>
          </a:ln>
        </p:spPr>
        <p:txBody>
          <a:bodyPr/>
          <a:lstStyle/>
          <a:p>
            <a:endParaRPr lang="en-IN"/>
          </a:p>
        </p:txBody>
      </p:sp>
      <p:sp>
        <p:nvSpPr>
          <p:cNvPr id="21" name="Text 19"/>
          <p:cNvSpPr/>
          <p:nvPr/>
        </p:nvSpPr>
        <p:spPr>
          <a:xfrm>
            <a:off x="4818888" y="1143000"/>
            <a:ext cx="457200" cy="274320"/>
          </a:xfrm>
          <a:prstGeom prst="rect">
            <a:avLst/>
          </a:prstGeom>
          <a:noFill/>
          <a:ln/>
        </p:spPr>
        <p:txBody>
          <a:bodyPr wrap="square" lIns="0" tIns="0" rIns="0" bIns="0" rtlCol="0" anchor="ctr"/>
          <a:lstStyle/>
          <a:p>
            <a:pPr marL="0" indent="0" algn="ctr">
              <a:buNone/>
            </a:pPr>
            <a:r>
              <a:rPr lang="en-US" sz="1400" b="1" dirty="0">
                <a:solidFill>
                  <a:srgbClr val="C9A84C"/>
                </a:solidFill>
                <a:latin typeface="Georgia" pitchFamily="34" charset="0"/>
                <a:ea typeface="Georgia" pitchFamily="34" charset="-122"/>
                <a:cs typeface="Georgia" pitchFamily="34" charset="-120"/>
              </a:rPr>
              <a:t>R8</a:t>
            </a:r>
            <a:endParaRPr lang="en-US" sz="1400" dirty="0"/>
          </a:p>
        </p:txBody>
      </p:sp>
      <p:sp>
        <p:nvSpPr>
          <p:cNvPr id="22" name="Text 20"/>
          <p:cNvSpPr/>
          <p:nvPr/>
        </p:nvSpPr>
        <p:spPr>
          <a:xfrm>
            <a:off x="5321808" y="1133856"/>
            <a:ext cx="3566160" cy="658368"/>
          </a:xfrm>
          <a:prstGeom prst="rect">
            <a:avLst/>
          </a:prstGeom>
          <a:noFill/>
          <a:ln/>
        </p:spPr>
        <p:txBody>
          <a:bodyPr wrap="square" lIns="0" tIns="0" rIns="0" bIns="0" rtlCol="0" anchor="ctr"/>
          <a:lstStyle/>
          <a:p>
            <a:pPr marL="0" indent="0">
              <a:buNone/>
            </a:pPr>
            <a:r>
              <a:rPr lang="en-US" sz="1250" b="1" dirty="0">
                <a:solidFill>
                  <a:srgbClr val="FFFFFF"/>
                </a:solidFill>
                <a:latin typeface="Georgia" pitchFamily="34" charset="0"/>
                <a:ea typeface="Georgia" pitchFamily="34" charset="-122"/>
                <a:cs typeface="Georgia" pitchFamily="34" charset="-120"/>
              </a:rPr>
              <a:t>International Cooperation &amp; ADR</a:t>
            </a:r>
            <a:endParaRPr lang="en-US" sz="1250" dirty="0"/>
          </a:p>
        </p:txBody>
      </p:sp>
      <p:sp>
        <p:nvSpPr>
          <p:cNvPr id="23" name="Shape 21"/>
          <p:cNvSpPr/>
          <p:nvPr/>
        </p:nvSpPr>
        <p:spPr>
          <a:xfrm>
            <a:off x="4681728" y="1819656"/>
            <a:ext cx="4297680" cy="3182112"/>
          </a:xfrm>
          <a:prstGeom prst="rect">
            <a:avLst/>
          </a:prstGeom>
          <a:solidFill>
            <a:srgbClr val="FFFFFF"/>
          </a:solidFill>
          <a:ln w="9525">
            <a:solidFill>
              <a:srgbClr val="D0DBE8"/>
            </a:solidFill>
            <a:prstDash val="solid"/>
          </a:ln>
        </p:spPr>
        <p:txBody>
          <a:bodyPr/>
          <a:lstStyle/>
          <a:p>
            <a:endParaRPr lang="en-IN"/>
          </a:p>
        </p:txBody>
      </p:sp>
      <p:sp>
        <p:nvSpPr>
          <p:cNvPr id="24" name="Shape 22"/>
          <p:cNvSpPr/>
          <p:nvPr/>
        </p:nvSpPr>
        <p:spPr>
          <a:xfrm>
            <a:off x="4681728" y="1819656"/>
            <a:ext cx="64008" cy="3182112"/>
          </a:xfrm>
          <a:prstGeom prst="rect">
            <a:avLst/>
          </a:prstGeom>
          <a:solidFill>
            <a:srgbClr val="1A6B70"/>
          </a:solidFill>
          <a:ln w="12700">
            <a:solidFill>
              <a:srgbClr val="1A6B70"/>
            </a:solidFill>
            <a:prstDash val="solid"/>
          </a:ln>
        </p:spPr>
        <p:txBody>
          <a:bodyPr/>
          <a:lstStyle/>
          <a:p>
            <a:endParaRPr lang="en-IN"/>
          </a:p>
        </p:txBody>
      </p:sp>
      <p:sp>
        <p:nvSpPr>
          <p:cNvPr id="25" name="Text 23"/>
          <p:cNvSpPr/>
          <p:nvPr/>
        </p:nvSpPr>
        <p:spPr>
          <a:xfrm>
            <a:off x="4846320" y="1901952"/>
            <a:ext cx="4078224" cy="182880"/>
          </a:xfrm>
          <a:prstGeom prst="rect">
            <a:avLst/>
          </a:prstGeom>
          <a:noFill/>
          <a:ln/>
        </p:spPr>
        <p:txBody>
          <a:bodyPr wrap="square" lIns="0" tIns="0" rIns="0" bIns="0" rtlCol="0" anchor="ctr"/>
          <a:lstStyle/>
          <a:p>
            <a:pPr marL="0" indent="0">
              <a:buNone/>
            </a:pPr>
            <a:r>
              <a:rPr lang="en-US" sz="950" b="1" dirty="0">
                <a:solidFill>
                  <a:srgbClr val="1A6B70"/>
                </a:solidFill>
                <a:latin typeface="Calibri" pitchFamily="34" charset="0"/>
                <a:ea typeface="Calibri" pitchFamily="34" charset="-122"/>
                <a:cs typeface="Calibri" pitchFamily="34" charset="-120"/>
              </a:rPr>
              <a:t>Proposal:</a:t>
            </a:r>
            <a:endParaRPr lang="en-US" sz="950" dirty="0"/>
          </a:p>
        </p:txBody>
      </p:sp>
      <p:sp>
        <p:nvSpPr>
          <p:cNvPr id="26" name="Text 24"/>
          <p:cNvSpPr/>
          <p:nvPr/>
        </p:nvSpPr>
        <p:spPr>
          <a:xfrm>
            <a:off x="4846320" y="2093976"/>
            <a:ext cx="4059936" cy="923544"/>
          </a:xfrm>
          <a:prstGeom prst="rect">
            <a:avLst/>
          </a:prstGeom>
          <a:noFill/>
          <a:ln/>
        </p:spPr>
        <p:txBody>
          <a:bodyPr wrap="square" lIns="0" tIns="0" rIns="0" bIns="0" rtlCol="0" anchor="ctr"/>
          <a:lstStyle/>
          <a:p>
            <a:pPr marL="0" indent="0">
              <a:buNone/>
            </a:pPr>
            <a:endParaRPr lang="en-US" sz="880" dirty="0"/>
          </a:p>
        </p:txBody>
      </p:sp>
      <p:sp>
        <p:nvSpPr>
          <p:cNvPr id="27" name="Shape 25"/>
          <p:cNvSpPr/>
          <p:nvPr/>
        </p:nvSpPr>
        <p:spPr>
          <a:xfrm>
            <a:off x="4745736" y="3054096"/>
            <a:ext cx="4233672" cy="27432"/>
          </a:xfrm>
          <a:prstGeom prst="rect">
            <a:avLst/>
          </a:prstGeom>
          <a:solidFill>
            <a:srgbClr val="D0DBE8"/>
          </a:solidFill>
          <a:ln w="12700">
            <a:solidFill>
              <a:srgbClr val="D0DBE8"/>
            </a:solidFill>
            <a:prstDash val="solid"/>
          </a:ln>
        </p:spPr>
        <p:txBody>
          <a:bodyPr/>
          <a:lstStyle/>
          <a:p>
            <a:endParaRPr lang="en-IN"/>
          </a:p>
        </p:txBody>
      </p:sp>
      <p:sp>
        <p:nvSpPr>
          <p:cNvPr id="28" name="Text 26"/>
          <p:cNvSpPr/>
          <p:nvPr/>
        </p:nvSpPr>
        <p:spPr>
          <a:xfrm>
            <a:off x="4846320" y="3081528"/>
            <a:ext cx="4078224" cy="182880"/>
          </a:xfrm>
          <a:prstGeom prst="rect">
            <a:avLst/>
          </a:prstGeom>
          <a:noFill/>
          <a:ln/>
        </p:spPr>
        <p:txBody>
          <a:bodyPr wrap="square" lIns="0" tIns="0" rIns="0" bIns="0" rtlCol="0" anchor="ctr"/>
          <a:lstStyle/>
          <a:p>
            <a:pPr marL="0" indent="0">
              <a:buNone/>
            </a:pPr>
            <a:r>
              <a:rPr lang="en-US" sz="950" b="1" dirty="0">
                <a:solidFill>
                  <a:srgbClr val="1A6B70"/>
                </a:solidFill>
                <a:latin typeface="Calibri" pitchFamily="34" charset="0"/>
                <a:ea typeface="Calibri" pitchFamily="34" charset="-122"/>
                <a:cs typeface="Calibri" pitchFamily="34" charset="-120"/>
              </a:rPr>
              <a:t>Rationale:</a:t>
            </a:r>
            <a:endParaRPr lang="en-US" sz="950" dirty="0"/>
          </a:p>
        </p:txBody>
      </p:sp>
      <p:sp>
        <p:nvSpPr>
          <p:cNvPr id="29" name="Text 27"/>
          <p:cNvSpPr/>
          <p:nvPr/>
        </p:nvSpPr>
        <p:spPr>
          <a:xfrm>
            <a:off x="4846320" y="3273552"/>
            <a:ext cx="4059936" cy="795528"/>
          </a:xfrm>
          <a:prstGeom prst="rect">
            <a:avLst/>
          </a:prstGeom>
          <a:noFill/>
          <a:ln/>
        </p:spPr>
        <p:txBody>
          <a:bodyPr wrap="square" lIns="0" tIns="0" rIns="0" bIns="0" rtlCol="0" anchor="ctr"/>
          <a:lstStyle/>
          <a:p>
            <a:pPr marL="0" indent="0">
              <a:buNone/>
            </a:pPr>
            <a:endParaRPr lang="en-US" sz="880" dirty="0"/>
          </a:p>
        </p:txBody>
      </p:sp>
      <p:sp>
        <p:nvSpPr>
          <p:cNvPr id="30" name="Shape 28"/>
          <p:cNvSpPr/>
          <p:nvPr/>
        </p:nvSpPr>
        <p:spPr>
          <a:xfrm>
            <a:off x="4745736" y="4105656"/>
            <a:ext cx="4233672" cy="27432"/>
          </a:xfrm>
          <a:prstGeom prst="rect">
            <a:avLst/>
          </a:prstGeom>
          <a:solidFill>
            <a:srgbClr val="D0DBE8"/>
          </a:solidFill>
          <a:ln w="12700">
            <a:solidFill>
              <a:srgbClr val="D0DBE8"/>
            </a:solidFill>
            <a:prstDash val="solid"/>
          </a:ln>
        </p:spPr>
        <p:txBody>
          <a:bodyPr/>
          <a:lstStyle/>
          <a:p>
            <a:endParaRPr lang="en-IN"/>
          </a:p>
        </p:txBody>
      </p:sp>
      <p:sp>
        <p:nvSpPr>
          <p:cNvPr id="31" name="Text 29"/>
          <p:cNvSpPr/>
          <p:nvPr/>
        </p:nvSpPr>
        <p:spPr>
          <a:xfrm>
            <a:off x="4846320" y="4133088"/>
            <a:ext cx="4078224" cy="182880"/>
          </a:xfrm>
          <a:prstGeom prst="rect">
            <a:avLst/>
          </a:prstGeom>
          <a:noFill/>
          <a:ln/>
        </p:spPr>
        <p:txBody>
          <a:bodyPr wrap="square" lIns="0" tIns="0" rIns="0" bIns="0" rtlCol="0" anchor="ctr"/>
          <a:lstStyle/>
          <a:p>
            <a:pPr marL="0" indent="0">
              <a:buNone/>
            </a:pPr>
            <a:r>
              <a:rPr lang="en-US" sz="950" b="1" dirty="0">
                <a:solidFill>
                  <a:srgbClr val="1A6B70"/>
                </a:solidFill>
                <a:latin typeface="Calibri" pitchFamily="34" charset="0"/>
                <a:ea typeface="Calibri" pitchFamily="34" charset="-122"/>
                <a:cs typeface="Calibri" pitchFamily="34" charset="-120"/>
              </a:rPr>
              <a:t>Trade-off:</a:t>
            </a:r>
            <a:endParaRPr lang="en-US" sz="950" dirty="0"/>
          </a:p>
        </p:txBody>
      </p:sp>
      <p:sp>
        <p:nvSpPr>
          <p:cNvPr id="32" name="Text 30"/>
          <p:cNvSpPr/>
          <p:nvPr/>
        </p:nvSpPr>
        <p:spPr>
          <a:xfrm>
            <a:off x="4846320" y="4325112"/>
            <a:ext cx="4059936" cy="630936"/>
          </a:xfrm>
          <a:prstGeom prst="rect">
            <a:avLst/>
          </a:prstGeom>
          <a:noFill/>
          <a:ln/>
        </p:spPr>
        <p:txBody>
          <a:bodyPr wrap="square" lIns="0" tIns="0" rIns="0" bIns="0" rtlCol="0" anchor="ctr"/>
          <a:lstStyle/>
          <a:p>
            <a:pPr marL="171450" indent="-171450">
              <a:buFont typeface="Arial" panose="020B0604020202020204" pitchFamily="34" charset="0"/>
              <a:buChar char="•"/>
            </a:pPr>
            <a:r>
              <a:rPr lang="en-US" sz="880" dirty="0">
                <a:solidFill>
                  <a:srgbClr val="152038"/>
                </a:solidFill>
                <a:latin typeface="Calibri" pitchFamily="34" charset="0"/>
                <a:ea typeface="Calibri" pitchFamily="34" charset="-122"/>
                <a:cs typeface="Calibri" pitchFamily="34" charset="-120"/>
              </a:rPr>
              <a:t>International agreements require time, diplomatic capital and concessions</a:t>
            </a:r>
          </a:p>
          <a:p>
            <a:pPr marL="171450" indent="-171450">
              <a:buFont typeface="Arial" panose="020B0604020202020204" pitchFamily="34" charset="0"/>
              <a:buChar char="•"/>
            </a:pPr>
            <a:r>
              <a:rPr lang="en-US" sz="880" dirty="0">
                <a:solidFill>
                  <a:srgbClr val="152038"/>
                </a:solidFill>
                <a:latin typeface="Calibri" pitchFamily="34" charset="0"/>
                <a:ea typeface="Calibri" pitchFamily="34" charset="-122"/>
                <a:cs typeface="Calibri" pitchFamily="34" charset="-120"/>
              </a:rPr>
              <a:t>Early engagement strengthens Tau Ceti's attractiveness as a manufacturing and investment destination for both SEP holders and global implementer companies operating across multiple jurisdictions</a:t>
            </a:r>
            <a:endParaRPr lang="en-US" sz="880" dirty="0"/>
          </a:p>
        </p:txBody>
      </p:sp>
      <p:sp>
        <p:nvSpPr>
          <p:cNvPr id="33" name="Rectangle 1">
            <a:extLst>
              <a:ext uri="{FF2B5EF4-FFF2-40B4-BE49-F238E27FC236}">
                <a16:creationId xmlns:a16="http://schemas.microsoft.com/office/drawing/2014/main" id="{D68F2C3E-0B49-C78F-2296-A5911B066D7A}"/>
              </a:ext>
            </a:extLst>
          </p:cNvPr>
          <p:cNvSpPr>
            <a:spLocks noChangeArrowheads="1"/>
          </p:cNvSpPr>
          <p:nvPr/>
        </p:nvSpPr>
        <p:spPr bwMode="auto">
          <a:xfrm>
            <a:off x="301752" y="2186671"/>
            <a:ext cx="3627916" cy="7078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171450" marR="0" lvl="0" indent="-1714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altLang="en-US" sz="1000" b="0" i="0" u="none" strike="noStrike" cap="none" normalizeH="0" baseline="0" dirty="0" err="1">
                <a:ln>
                  <a:noFill/>
                </a:ln>
                <a:solidFill>
                  <a:srgbClr val="0D1F3C"/>
                </a:solidFill>
                <a:effectLst/>
              </a:rPr>
              <a:t>Incentivise</a:t>
            </a:r>
            <a:r>
              <a:rPr kumimoji="0" lang="en-US" altLang="en-US" sz="1000" b="0" i="0" u="none" strike="noStrike" cap="none" normalizeH="0" baseline="0" dirty="0">
                <a:ln>
                  <a:noFill/>
                </a:ln>
                <a:solidFill>
                  <a:srgbClr val="0D1F3C"/>
                </a:solidFill>
                <a:effectLst/>
              </a:rPr>
              <a:t> open, transparent patent pools</a:t>
            </a:r>
          </a:p>
          <a:p>
            <a:pPr marL="171450" marR="0" lvl="0" indent="-1714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altLang="en-US" sz="1000" b="0" i="0" u="none" strike="noStrike" cap="none" normalizeH="0" baseline="0" dirty="0">
                <a:ln>
                  <a:noFill/>
                </a:ln>
                <a:solidFill>
                  <a:srgbClr val="0D1F3C"/>
                </a:solidFill>
                <a:effectLst/>
              </a:rPr>
              <a:t>Independent essentiality review</a:t>
            </a:r>
          </a:p>
          <a:p>
            <a:pPr marL="171450" marR="0" lvl="0" indent="-1714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altLang="en-US" sz="1000" b="0" i="0" u="none" strike="noStrike" cap="none" normalizeH="0" baseline="0" dirty="0">
                <a:ln>
                  <a:noFill/>
                </a:ln>
                <a:solidFill>
                  <a:srgbClr val="0D1F3C"/>
                </a:solidFill>
                <a:effectLst/>
              </a:rPr>
              <a:t>Non-exclusive licensing</a:t>
            </a:r>
          </a:p>
          <a:p>
            <a:pPr marL="171450" marR="0" lvl="0" indent="-1714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altLang="en-US" sz="1000" b="0" i="0" u="none" strike="noStrike" cap="none" normalizeH="0" baseline="0" dirty="0">
                <a:ln>
                  <a:noFill/>
                </a:ln>
                <a:solidFill>
                  <a:srgbClr val="0D1F3C"/>
                </a:solidFill>
                <a:effectLst/>
              </a:rPr>
              <a:t>Government incentives (expedited review, regulatory comfort)</a:t>
            </a:r>
          </a:p>
        </p:txBody>
      </p:sp>
      <p:sp>
        <p:nvSpPr>
          <p:cNvPr id="34" name="Rectangle 2">
            <a:extLst>
              <a:ext uri="{FF2B5EF4-FFF2-40B4-BE49-F238E27FC236}">
                <a16:creationId xmlns:a16="http://schemas.microsoft.com/office/drawing/2014/main" id="{C54F8157-79E4-A0B9-5670-C8D03152D089}"/>
              </a:ext>
            </a:extLst>
          </p:cNvPr>
          <p:cNvSpPr>
            <a:spLocks noChangeArrowheads="1"/>
          </p:cNvSpPr>
          <p:nvPr/>
        </p:nvSpPr>
        <p:spPr bwMode="auto">
          <a:xfrm>
            <a:off x="298973" y="3350490"/>
            <a:ext cx="1944763" cy="55399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171450" marR="0" lvl="0" indent="-1714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altLang="en-US" sz="1000" b="0" i="0" u="none" strike="noStrike" cap="none" normalizeH="0" baseline="0" dirty="0">
                <a:ln>
                  <a:noFill/>
                </a:ln>
                <a:solidFill>
                  <a:srgbClr val="0D1F3C"/>
                </a:solidFill>
                <a:effectLst/>
              </a:rPr>
              <a:t>Reduces royalty stacking</a:t>
            </a:r>
          </a:p>
          <a:p>
            <a:pPr marL="171450" marR="0" lvl="0" indent="-1714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altLang="en-US" sz="1000" b="0" i="0" u="none" strike="noStrike" cap="none" normalizeH="0" baseline="0" dirty="0">
                <a:ln>
                  <a:noFill/>
                </a:ln>
                <a:solidFill>
                  <a:srgbClr val="0D1F3C"/>
                </a:solidFill>
                <a:effectLst/>
              </a:rPr>
              <a:t>Enables one-stop licensing</a:t>
            </a:r>
          </a:p>
          <a:p>
            <a:pPr marL="171450" marR="0" lvl="0" indent="-1714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altLang="en-US" sz="1000" b="0" i="0" u="none" strike="noStrike" cap="none" normalizeH="0" baseline="0" dirty="0">
                <a:ln>
                  <a:noFill/>
                </a:ln>
                <a:solidFill>
                  <a:srgbClr val="0D1F3C"/>
                </a:solidFill>
                <a:effectLst/>
              </a:rPr>
              <a:t>Enhances pricing transparency</a:t>
            </a:r>
          </a:p>
        </p:txBody>
      </p:sp>
      <p:sp>
        <p:nvSpPr>
          <p:cNvPr id="35" name="Rectangle 3">
            <a:extLst>
              <a:ext uri="{FF2B5EF4-FFF2-40B4-BE49-F238E27FC236}">
                <a16:creationId xmlns:a16="http://schemas.microsoft.com/office/drawing/2014/main" id="{C548CC07-08E1-AAB9-B61D-1E5361792B8B}"/>
              </a:ext>
            </a:extLst>
          </p:cNvPr>
          <p:cNvSpPr>
            <a:spLocks noChangeArrowheads="1"/>
          </p:cNvSpPr>
          <p:nvPr/>
        </p:nvSpPr>
        <p:spPr bwMode="auto">
          <a:xfrm>
            <a:off x="4749105" y="2109727"/>
            <a:ext cx="3857146" cy="7078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171450" marR="0" lvl="0" indent="-1714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altLang="en-US" sz="1000" b="0" i="0" u="none" strike="noStrike" cap="none" normalizeH="0" baseline="0" dirty="0">
                <a:ln>
                  <a:noFill/>
                </a:ln>
                <a:solidFill>
                  <a:srgbClr val="0D1F3C"/>
                </a:solidFill>
                <a:effectLst/>
              </a:rPr>
              <a:t>Collaborate with other jurisdictions and international </a:t>
            </a:r>
            <a:r>
              <a:rPr kumimoji="0" lang="en-US" altLang="en-US" sz="1000" b="0" i="0" u="none" strike="noStrike" cap="none" normalizeH="0" baseline="0" dirty="0" err="1">
                <a:ln>
                  <a:noFill/>
                </a:ln>
                <a:solidFill>
                  <a:srgbClr val="0D1F3C"/>
                </a:solidFill>
                <a:effectLst/>
              </a:rPr>
              <a:t>organisations</a:t>
            </a:r>
            <a:endParaRPr kumimoji="0" lang="en-US" altLang="en-US" sz="1000" b="0" i="0" u="none" strike="noStrike" cap="none" normalizeH="0" baseline="0" dirty="0">
              <a:ln>
                <a:noFill/>
              </a:ln>
              <a:solidFill>
                <a:srgbClr val="0D1F3C"/>
              </a:solidFill>
              <a:effectLst/>
            </a:endParaRPr>
          </a:p>
          <a:p>
            <a:pPr marL="171450" marR="0" lvl="0" indent="-1714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altLang="en-US" sz="1000" b="0" i="0" u="none" strike="noStrike" cap="none" normalizeH="0" baseline="0" dirty="0">
                <a:ln>
                  <a:noFill/>
                </a:ln>
                <a:solidFill>
                  <a:srgbClr val="0D1F3C"/>
                </a:solidFill>
                <a:effectLst/>
              </a:rPr>
              <a:t>Promote arbitration for global FRAND disputes</a:t>
            </a:r>
          </a:p>
          <a:p>
            <a:pPr marL="171450" marR="0" lvl="0" indent="-1714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altLang="en-US" sz="1000" b="0" i="0" u="none" strike="noStrike" cap="none" normalizeH="0" baseline="0" dirty="0">
                <a:ln>
                  <a:noFill/>
                </a:ln>
                <a:solidFill>
                  <a:srgbClr val="0D1F3C"/>
                </a:solidFill>
                <a:effectLst/>
              </a:rPr>
              <a:t>Bilateral engagement to limit ASI/AASI escalation</a:t>
            </a:r>
          </a:p>
          <a:p>
            <a:pPr marL="171450" marR="0" lvl="0" indent="-1714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altLang="en-US" sz="1000" b="0" i="0" u="none" strike="noStrike" cap="none" normalizeH="0" baseline="0" dirty="0">
                <a:ln>
                  <a:noFill/>
                </a:ln>
                <a:solidFill>
                  <a:srgbClr val="0D1F3C"/>
                </a:solidFill>
                <a:effectLst/>
              </a:rPr>
              <a:t>Participate in WIPO SEP Strategy &amp; WTO TRIPS discussions</a:t>
            </a:r>
          </a:p>
        </p:txBody>
      </p:sp>
      <p:sp>
        <p:nvSpPr>
          <p:cNvPr id="36" name="Rectangle 4">
            <a:extLst>
              <a:ext uri="{FF2B5EF4-FFF2-40B4-BE49-F238E27FC236}">
                <a16:creationId xmlns:a16="http://schemas.microsoft.com/office/drawing/2014/main" id="{4C1AB6F9-714A-6139-D456-4287E3415B48}"/>
              </a:ext>
            </a:extLst>
          </p:cNvPr>
          <p:cNvSpPr>
            <a:spLocks noChangeArrowheads="1"/>
          </p:cNvSpPr>
          <p:nvPr/>
        </p:nvSpPr>
        <p:spPr bwMode="auto">
          <a:xfrm>
            <a:off x="4783843" y="3371874"/>
            <a:ext cx="2884123" cy="55399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171450" marR="0" lvl="0" indent="-1714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altLang="en-US" sz="1000" b="0" i="0" u="none" strike="noStrike" cap="none" normalizeH="0" baseline="0" dirty="0">
                <a:ln>
                  <a:noFill/>
                </a:ln>
                <a:solidFill>
                  <a:srgbClr val="0D1F3C"/>
                </a:solidFill>
                <a:effectLst/>
              </a:rPr>
              <a:t>Reduces jurisdictional fragmentation</a:t>
            </a:r>
          </a:p>
          <a:p>
            <a:pPr marL="171450" marR="0" lvl="0" indent="-1714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altLang="en-US" sz="1000" b="0" i="0" u="none" strike="noStrike" cap="none" normalizeH="0" baseline="0" dirty="0">
                <a:ln>
                  <a:noFill/>
                </a:ln>
                <a:solidFill>
                  <a:srgbClr val="0D1F3C"/>
                </a:solidFill>
                <a:effectLst/>
              </a:rPr>
              <a:t>Enhances predictability for global manufacturers</a:t>
            </a:r>
          </a:p>
          <a:p>
            <a:pPr marL="171450" marR="0" lvl="0" indent="-1714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altLang="en-US" sz="1000" b="0" i="0" u="none" strike="noStrike" cap="none" normalizeH="0" baseline="0" dirty="0">
                <a:ln>
                  <a:noFill/>
                </a:ln>
                <a:solidFill>
                  <a:srgbClr val="0D1F3C"/>
                </a:solidFill>
                <a:effectLst/>
              </a:rPr>
              <a:t>Positions Tau Ceti as responsible norm-shaper</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0">
    <p:bg>
      <p:bgPr>
        <a:solidFill>
          <a:srgbClr val="0D1F3C"/>
        </a:solidFill>
        <a:effectLst/>
      </p:bgPr>
    </p:bg>
    <p:spTree>
      <p:nvGrpSpPr>
        <p:cNvPr id="1" name=""/>
        <p:cNvGrpSpPr/>
        <p:nvPr/>
      </p:nvGrpSpPr>
      <p:grpSpPr>
        <a:xfrm>
          <a:off x="0" y="0"/>
          <a:ext cx="0" cy="0"/>
          <a:chOff x="0" y="0"/>
          <a:chExt cx="0" cy="0"/>
        </a:xfrm>
      </p:grpSpPr>
      <p:sp>
        <p:nvSpPr>
          <p:cNvPr id="2" name="Shape 0"/>
          <p:cNvSpPr/>
          <p:nvPr/>
        </p:nvSpPr>
        <p:spPr>
          <a:xfrm>
            <a:off x="0" y="0"/>
            <a:ext cx="9144000" cy="5143500"/>
          </a:xfrm>
          <a:prstGeom prst="rect">
            <a:avLst/>
          </a:prstGeom>
          <a:solidFill>
            <a:srgbClr val="0D1F3C"/>
          </a:solidFill>
          <a:ln w="12700">
            <a:solidFill>
              <a:srgbClr val="0D1F3C"/>
            </a:solidFill>
            <a:prstDash val="solid"/>
          </a:ln>
        </p:spPr>
        <p:txBody>
          <a:bodyPr/>
          <a:lstStyle/>
          <a:p>
            <a:endParaRPr lang="en-IN"/>
          </a:p>
        </p:txBody>
      </p:sp>
      <p:sp>
        <p:nvSpPr>
          <p:cNvPr id="3" name="Shape 1"/>
          <p:cNvSpPr/>
          <p:nvPr/>
        </p:nvSpPr>
        <p:spPr>
          <a:xfrm>
            <a:off x="0" y="0"/>
            <a:ext cx="274320" cy="5143500"/>
          </a:xfrm>
          <a:prstGeom prst="rect">
            <a:avLst/>
          </a:prstGeom>
          <a:solidFill>
            <a:srgbClr val="C9A84C"/>
          </a:solidFill>
          <a:ln w="12700">
            <a:solidFill>
              <a:srgbClr val="C9A84C"/>
            </a:solidFill>
            <a:prstDash val="solid"/>
          </a:ln>
        </p:spPr>
        <p:txBody>
          <a:bodyPr/>
          <a:lstStyle/>
          <a:p>
            <a:endParaRPr lang="en-IN"/>
          </a:p>
        </p:txBody>
      </p:sp>
      <p:sp>
        <p:nvSpPr>
          <p:cNvPr id="4" name="Shape 2"/>
          <p:cNvSpPr/>
          <p:nvPr/>
        </p:nvSpPr>
        <p:spPr>
          <a:xfrm>
            <a:off x="0" y="4389120"/>
            <a:ext cx="9144000" cy="754380"/>
          </a:xfrm>
          <a:prstGeom prst="rect">
            <a:avLst/>
          </a:prstGeom>
          <a:solidFill>
            <a:srgbClr val="091628"/>
          </a:solidFill>
          <a:ln w="12700">
            <a:solidFill>
              <a:srgbClr val="091628"/>
            </a:solidFill>
            <a:prstDash val="solid"/>
          </a:ln>
        </p:spPr>
        <p:txBody>
          <a:bodyPr/>
          <a:lstStyle/>
          <a:p>
            <a:endParaRPr lang="en-IN"/>
          </a:p>
        </p:txBody>
      </p:sp>
      <p:sp>
        <p:nvSpPr>
          <p:cNvPr id="5" name="Text 3"/>
          <p:cNvSpPr/>
          <p:nvPr/>
        </p:nvSpPr>
        <p:spPr>
          <a:xfrm>
            <a:off x="502920" y="182880"/>
            <a:ext cx="8229600" cy="365760"/>
          </a:xfrm>
          <a:prstGeom prst="rect">
            <a:avLst/>
          </a:prstGeom>
          <a:noFill/>
          <a:ln/>
        </p:spPr>
        <p:txBody>
          <a:bodyPr wrap="square" lIns="0" tIns="0" rIns="0" bIns="0" rtlCol="0" anchor="ctr"/>
          <a:lstStyle/>
          <a:p>
            <a:pPr marL="0" indent="0">
              <a:buNone/>
            </a:pPr>
            <a:r>
              <a:rPr lang="en-US" sz="1100" b="1" kern="0" spc="600" dirty="0">
                <a:solidFill>
                  <a:srgbClr val="C9A84C"/>
                </a:solidFill>
                <a:latin typeface="Calibri" pitchFamily="34" charset="0"/>
                <a:ea typeface="Calibri" pitchFamily="34" charset="-122"/>
                <a:cs typeface="Calibri" pitchFamily="34" charset="-120"/>
              </a:rPr>
              <a:t>CONCLUSION</a:t>
            </a:r>
            <a:endParaRPr lang="en-US" sz="1100" dirty="0"/>
          </a:p>
        </p:txBody>
      </p:sp>
      <p:sp>
        <p:nvSpPr>
          <p:cNvPr id="6" name="Text 4"/>
          <p:cNvSpPr/>
          <p:nvPr/>
        </p:nvSpPr>
        <p:spPr>
          <a:xfrm>
            <a:off x="502920" y="530352"/>
            <a:ext cx="8229600" cy="502920"/>
          </a:xfrm>
          <a:prstGeom prst="rect">
            <a:avLst/>
          </a:prstGeom>
          <a:noFill/>
          <a:ln/>
        </p:spPr>
        <p:txBody>
          <a:bodyPr wrap="square" lIns="0" tIns="0" rIns="0" bIns="0" rtlCol="0" anchor="ctr"/>
          <a:lstStyle/>
          <a:p>
            <a:pPr marL="0" indent="0">
              <a:buNone/>
            </a:pPr>
            <a:r>
              <a:rPr lang="en-US" sz="2200" b="1" dirty="0">
                <a:solidFill>
                  <a:srgbClr val="FFFFFF"/>
                </a:solidFill>
                <a:latin typeface="Georgia" panose="02040502050405020303" pitchFamily="18" charset="0"/>
                <a:ea typeface="Calibri" pitchFamily="34" charset="-122"/>
                <a:cs typeface="Calibri" pitchFamily="34" charset="-120"/>
              </a:rPr>
              <a:t>A Strategic Imperative for Tau Ceti’s Digital Economy</a:t>
            </a:r>
            <a:endParaRPr lang="en-US" sz="2200" dirty="0">
              <a:latin typeface="Georgia" panose="02040502050405020303" pitchFamily="18" charset="0"/>
            </a:endParaRPr>
          </a:p>
        </p:txBody>
      </p:sp>
      <p:sp>
        <p:nvSpPr>
          <p:cNvPr id="7" name="Shape 5"/>
          <p:cNvSpPr/>
          <p:nvPr/>
        </p:nvSpPr>
        <p:spPr>
          <a:xfrm>
            <a:off x="502920" y="1170432"/>
            <a:ext cx="8321040" cy="548640"/>
          </a:xfrm>
          <a:prstGeom prst="rect">
            <a:avLst/>
          </a:prstGeom>
          <a:solidFill>
            <a:srgbClr val="132A4A"/>
          </a:solidFill>
          <a:ln w="12700">
            <a:solidFill>
              <a:srgbClr val="1E3A5A"/>
            </a:solidFill>
            <a:prstDash val="solid"/>
          </a:ln>
        </p:spPr>
        <p:txBody>
          <a:bodyPr/>
          <a:lstStyle/>
          <a:p>
            <a:endParaRPr lang="en-IN"/>
          </a:p>
        </p:txBody>
      </p:sp>
      <p:sp>
        <p:nvSpPr>
          <p:cNvPr id="8" name="Text 6"/>
          <p:cNvSpPr/>
          <p:nvPr/>
        </p:nvSpPr>
        <p:spPr>
          <a:xfrm>
            <a:off x="594360" y="1216152"/>
            <a:ext cx="457200" cy="438912"/>
          </a:xfrm>
          <a:prstGeom prst="rect">
            <a:avLst/>
          </a:prstGeom>
          <a:noFill/>
          <a:ln/>
        </p:spPr>
        <p:txBody>
          <a:bodyPr wrap="square" lIns="0" tIns="0" rIns="0" bIns="0" rtlCol="0" anchor="ctr"/>
          <a:lstStyle/>
          <a:p>
            <a:pPr marL="0" indent="0" algn="ctr">
              <a:buNone/>
            </a:pPr>
            <a:r>
              <a:rPr lang="en-US" sz="1600" dirty="0">
                <a:solidFill>
                  <a:srgbClr val="000000"/>
                </a:solidFill>
                <a:latin typeface="Calibri" pitchFamily="34" charset="0"/>
                <a:ea typeface="Calibri" pitchFamily="34" charset="-122"/>
                <a:cs typeface="Calibri" pitchFamily="34" charset="-120"/>
              </a:rPr>
              <a:t>🏛️</a:t>
            </a:r>
            <a:endParaRPr lang="en-US" sz="1600" dirty="0"/>
          </a:p>
        </p:txBody>
      </p:sp>
      <p:sp>
        <p:nvSpPr>
          <p:cNvPr id="9" name="Text 7"/>
          <p:cNvSpPr/>
          <p:nvPr/>
        </p:nvSpPr>
        <p:spPr>
          <a:xfrm>
            <a:off x="1143000" y="1234440"/>
            <a:ext cx="7589520" cy="457200"/>
          </a:xfrm>
          <a:prstGeom prst="rect">
            <a:avLst/>
          </a:prstGeom>
          <a:noFill/>
          <a:ln/>
        </p:spPr>
        <p:txBody>
          <a:bodyPr wrap="square" lIns="0" tIns="0" rIns="0" bIns="0" rtlCol="0" anchor="ctr"/>
          <a:lstStyle/>
          <a:p>
            <a:pPr marL="0" indent="0">
              <a:buNone/>
            </a:pPr>
            <a:r>
              <a:rPr lang="en-US" sz="1050" dirty="0">
                <a:solidFill>
                  <a:srgbClr val="D9E8F5"/>
                </a:solidFill>
                <a:latin typeface="Calibri" pitchFamily="34" charset="0"/>
                <a:ea typeface="Calibri" pitchFamily="34" charset="-122"/>
                <a:cs typeface="Calibri" pitchFamily="34" charset="-120"/>
              </a:rPr>
              <a:t>Existing regime inadequate — strong enforcement, minimal transparency, no FRAND guidelines, competition vacuum</a:t>
            </a:r>
            <a:endParaRPr lang="en-US" sz="1050" dirty="0"/>
          </a:p>
        </p:txBody>
      </p:sp>
      <p:sp>
        <p:nvSpPr>
          <p:cNvPr id="10" name="Shape 8"/>
          <p:cNvSpPr/>
          <p:nvPr/>
        </p:nvSpPr>
        <p:spPr>
          <a:xfrm>
            <a:off x="502920" y="1783080"/>
            <a:ext cx="8321040" cy="548640"/>
          </a:xfrm>
          <a:prstGeom prst="rect">
            <a:avLst/>
          </a:prstGeom>
          <a:solidFill>
            <a:srgbClr val="132A4A"/>
          </a:solidFill>
          <a:ln w="12700">
            <a:solidFill>
              <a:srgbClr val="1E3A5A"/>
            </a:solidFill>
            <a:prstDash val="solid"/>
          </a:ln>
        </p:spPr>
        <p:txBody>
          <a:bodyPr/>
          <a:lstStyle/>
          <a:p>
            <a:endParaRPr lang="en-IN"/>
          </a:p>
        </p:txBody>
      </p:sp>
      <p:sp>
        <p:nvSpPr>
          <p:cNvPr id="11" name="Text 9"/>
          <p:cNvSpPr/>
          <p:nvPr/>
        </p:nvSpPr>
        <p:spPr>
          <a:xfrm>
            <a:off x="594360" y="1828800"/>
            <a:ext cx="457200" cy="438912"/>
          </a:xfrm>
          <a:prstGeom prst="rect">
            <a:avLst/>
          </a:prstGeom>
          <a:noFill/>
          <a:ln/>
        </p:spPr>
        <p:txBody>
          <a:bodyPr wrap="square" lIns="0" tIns="0" rIns="0" bIns="0" rtlCol="0" anchor="ctr"/>
          <a:lstStyle/>
          <a:p>
            <a:pPr marL="0" indent="0" algn="ctr">
              <a:buNone/>
            </a:pPr>
            <a:r>
              <a:rPr lang="en-US" sz="1600" dirty="0">
                <a:solidFill>
                  <a:srgbClr val="000000"/>
                </a:solidFill>
                <a:latin typeface="Calibri" pitchFamily="34" charset="0"/>
                <a:ea typeface="Calibri" pitchFamily="34" charset="-122"/>
                <a:cs typeface="Calibri" pitchFamily="34" charset="-120"/>
              </a:rPr>
              <a:t>📊</a:t>
            </a:r>
            <a:endParaRPr lang="en-US" sz="1600" dirty="0"/>
          </a:p>
        </p:txBody>
      </p:sp>
      <p:sp>
        <p:nvSpPr>
          <p:cNvPr id="12" name="Text 10"/>
          <p:cNvSpPr/>
          <p:nvPr/>
        </p:nvSpPr>
        <p:spPr>
          <a:xfrm>
            <a:off x="1143000" y="1847088"/>
            <a:ext cx="7589520" cy="457200"/>
          </a:xfrm>
          <a:prstGeom prst="rect">
            <a:avLst/>
          </a:prstGeom>
          <a:noFill/>
          <a:ln/>
        </p:spPr>
        <p:txBody>
          <a:bodyPr wrap="square" lIns="0" tIns="0" rIns="0" bIns="0" rtlCol="0" anchor="ctr"/>
          <a:lstStyle/>
          <a:p>
            <a:pPr marL="0" indent="0">
              <a:buNone/>
            </a:pPr>
            <a:r>
              <a:rPr lang="en-US" sz="1050" dirty="0">
                <a:solidFill>
                  <a:srgbClr val="D9E8F5"/>
                </a:solidFill>
                <a:latin typeface="Calibri" pitchFamily="34" charset="0"/>
                <a:ea typeface="Calibri" pitchFamily="34" charset="-122"/>
                <a:cs typeface="Calibri" pitchFamily="34" charset="-120"/>
              </a:rPr>
              <a:t>Seven core reforms address the full spectrum: transparency → neutral ADR → competition interface → injunction safeguards → §3(k) → SME support → international comity</a:t>
            </a:r>
            <a:endParaRPr lang="en-US" sz="1050" dirty="0"/>
          </a:p>
        </p:txBody>
      </p:sp>
      <p:sp>
        <p:nvSpPr>
          <p:cNvPr id="13" name="Shape 11"/>
          <p:cNvSpPr/>
          <p:nvPr/>
        </p:nvSpPr>
        <p:spPr>
          <a:xfrm>
            <a:off x="502920" y="2395728"/>
            <a:ext cx="8321040" cy="548640"/>
          </a:xfrm>
          <a:prstGeom prst="rect">
            <a:avLst/>
          </a:prstGeom>
          <a:solidFill>
            <a:srgbClr val="132A4A"/>
          </a:solidFill>
          <a:ln w="12700">
            <a:solidFill>
              <a:srgbClr val="1E3A5A"/>
            </a:solidFill>
            <a:prstDash val="solid"/>
          </a:ln>
        </p:spPr>
        <p:txBody>
          <a:bodyPr/>
          <a:lstStyle/>
          <a:p>
            <a:endParaRPr lang="en-IN"/>
          </a:p>
        </p:txBody>
      </p:sp>
      <p:sp>
        <p:nvSpPr>
          <p:cNvPr id="14" name="Text 12"/>
          <p:cNvSpPr/>
          <p:nvPr/>
        </p:nvSpPr>
        <p:spPr>
          <a:xfrm>
            <a:off x="594360" y="2441448"/>
            <a:ext cx="457200" cy="438912"/>
          </a:xfrm>
          <a:prstGeom prst="rect">
            <a:avLst/>
          </a:prstGeom>
          <a:noFill/>
          <a:ln/>
        </p:spPr>
        <p:txBody>
          <a:bodyPr wrap="square" lIns="0" tIns="0" rIns="0" bIns="0" rtlCol="0" anchor="ctr"/>
          <a:lstStyle/>
          <a:p>
            <a:pPr marL="0" indent="0" algn="ctr">
              <a:buNone/>
            </a:pPr>
            <a:r>
              <a:rPr lang="en-US" sz="1600" dirty="0">
                <a:solidFill>
                  <a:srgbClr val="000000"/>
                </a:solidFill>
                <a:latin typeface="Calibri" pitchFamily="34" charset="0"/>
                <a:ea typeface="Calibri" pitchFamily="34" charset="-122"/>
                <a:cs typeface="Calibri" pitchFamily="34" charset="-120"/>
              </a:rPr>
              <a:t>🤝</a:t>
            </a:r>
            <a:endParaRPr lang="en-US" sz="1600" dirty="0"/>
          </a:p>
        </p:txBody>
      </p:sp>
      <p:sp>
        <p:nvSpPr>
          <p:cNvPr id="15" name="Text 13"/>
          <p:cNvSpPr/>
          <p:nvPr/>
        </p:nvSpPr>
        <p:spPr>
          <a:xfrm>
            <a:off x="1143000" y="2459736"/>
            <a:ext cx="7589520" cy="457200"/>
          </a:xfrm>
          <a:prstGeom prst="rect">
            <a:avLst/>
          </a:prstGeom>
          <a:noFill/>
          <a:ln/>
        </p:spPr>
        <p:txBody>
          <a:bodyPr wrap="square" lIns="0" tIns="0" rIns="0" bIns="0" rtlCol="0" anchor="ctr"/>
          <a:lstStyle/>
          <a:p>
            <a:pPr marL="0" indent="0">
              <a:buNone/>
            </a:pPr>
            <a:r>
              <a:rPr lang="en-US" sz="1050" dirty="0">
                <a:solidFill>
                  <a:srgbClr val="D9E8F5"/>
                </a:solidFill>
                <a:latin typeface="Calibri" pitchFamily="34" charset="0"/>
                <a:ea typeface="Calibri" pitchFamily="34" charset="-122"/>
                <a:cs typeface="Calibri" pitchFamily="34" charset="-120"/>
              </a:rPr>
              <a:t>Calibrated balance: implementers gain access &amp; certainty; SEP holders gain predictability &amp; clearer enforcement; consumers gain affordable technology</a:t>
            </a:r>
            <a:endParaRPr lang="en-US" sz="1050" dirty="0"/>
          </a:p>
        </p:txBody>
      </p:sp>
      <p:sp>
        <p:nvSpPr>
          <p:cNvPr id="16" name="Shape 14"/>
          <p:cNvSpPr/>
          <p:nvPr/>
        </p:nvSpPr>
        <p:spPr>
          <a:xfrm>
            <a:off x="502920" y="3008376"/>
            <a:ext cx="8321040" cy="548640"/>
          </a:xfrm>
          <a:prstGeom prst="rect">
            <a:avLst/>
          </a:prstGeom>
          <a:solidFill>
            <a:srgbClr val="132A4A"/>
          </a:solidFill>
          <a:ln w="12700">
            <a:solidFill>
              <a:srgbClr val="1E3A5A"/>
            </a:solidFill>
            <a:prstDash val="solid"/>
          </a:ln>
        </p:spPr>
        <p:txBody>
          <a:bodyPr/>
          <a:lstStyle/>
          <a:p>
            <a:endParaRPr lang="en-IN"/>
          </a:p>
        </p:txBody>
      </p:sp>
      <p:sp>
        <p:nvSpPr>
          <p:cNvPr id="17" name="Text 15"/>
          <p:cNvSpPr/>
          <p:nvPr/>
        </p:nvSpPr>
        <p:spPr>
          <a:xfrm>
            <a:off x="594360" y="3054096"/>
            <a:ext cx="457200" cy="438912"/>
          </a:xfrm>
          <a:prstGeom prst="rect">
            <a:avLst/>
          </a:prstGeom>
          <a:noFill/>
          <a:ln/>
        </p:spPr>
        <p:txBody>
          <a:bodyPr wrap="square" lIns="0" tIns="0" rIns="0" bIns="0" rtlCol="0" anchor="ctr"/>
          <a:lstStyle/>
          <a:p>
            <a:pPr marL="0" indent="0" algn="ctr">
              <a:buNone/>
            </a:pPr>
            <a:r>
              <a:rPr lang="en-US" sz="1600" dirty="0">
                <a:solidFill>
                  <a:srgbClr val="000000"/>
                </a:solidFill>
                <a:latin typeface="Calibri" pitchFamily="34" charset="0"/>
                <a:ea typeface="Calibri" pitchFamily="34" charset="-122"/>
                <a:cs typeface="Calibri" pitchFamily="34" charset="-120"/>
              </a:rPr>
              <a:t>🚀</a:t>
            </a:r>
            <a:endParaRPr lang="en-US" sz="1600" dirty="0"/>
          </a:p>
        </p:txBody>
      </p:sp>
      <p:sp>
        <p:nvSpPr>
          <p:cNvPr id="18" name="Text 16"/>
          <p:cNvSpPr/>
          <p:nvPr/>
        </p:nvSpPr>
        <p:spPr>
          <a:xfrm>
            <a:off x="1143000" y="3072384"/>
            <a:ext cx="7589520" cy="457200"/>
          </a:xfrm>
          <a:prstGeom prst="rect">
            <a:avLst/>
          </a:prstGeom>
          <a:noFill/>
          <a:ln/>
        </p:spPr>
        <p:txBody>
          <a:bodyPr wrap="square" lIns="0" tIns="0" rIns="0" bIns="0" rtlCol="0" anchor="ctr"/>
          <a:lstStyle/>
          <a:p>
            <a:pPr marL="0" indent="0">
              <a:buNone/>
            </a:pPr>
            <a:r>
              <a:rPr lang="en-US" sz="1050" dirty="0">
                <a:solidFill>
                  <a:srgbClr val="D9E8F5"/>
                </a:solidFill>
                <a:latin typeface="Calibri" pitchFamily="34" charset="0"/>
                <a:ea typeface="Calibri" pitchFamily="34" charset="-122"/>
                <a:cs typeface="Calibri" pitchFamily="34" charset="-120"/>
              </a:rPr>
              <a:t>Pilot for smartphones is evidence-based and scalable — paves the way for IoT, consumer electronics and automotive sectors</a:t>
            </a:r>
            <a:endParaRPr lang="en-US" sz="1050" dirty="0"/>
          </a:p>
        </p:txBody>
      </p:sp>
      <p:sp>
        <p:nvSpPr>
          <p:cNvPr id="19" name="Shape 17"/>
          <p:cNvSpPr/>
          <p:nvPr/>
        </p:nvSpPr>
        <p:spPr>
          <a:xfrm>
            <a:off x="502920" y="3621024"/>
            <a:ext cx="8321040" cy="548640"/>
          </a:xfrm>
          <a:prstGeom prst="rect">
            <a:avLst/>
          </a:prstGeom>
          <a:solidFill>
            <a:srgbClr val="132A4A"/>
          </a:solidFill>
          <a:ln w="12700">
            <a:solidFill>
              <a:srgbClr val="1E3A5A"/>
            </a:solidFill>
            <a:prstDash val="solid"/>
          </a:ln>
        </p:spPr>
        <p:txBody>
          <a:bodyPr/>
          <a:lstStyle/>
          <a:p>
            <a:endParaRPr lang="en-IN"/>
          </a:p>
        </p:txBody>
      </p:sp>
      <p:sp>
        <p:nvSpPr>
          <p:cNvPr id="20" name="Text 18"/>
          <p:cNvSpPr/>
          <p:nvPr/>
        </p:nvSpPr>
        <p:spPr>
          <a:xfrm>
            <a:off x="594360" y="3666744"/>
            <a:ext cx="457200" cy="438912"/>
          </a:xfrm>
          <a:prstGeom prst="rect">
            <a:avLst/>
          </a:prstGeom>
          <a:noFill/>
          <a:ln/>
        </p:spPr>
        <p:txBody>
          <a:bodyPr wrap="square" lIns="0" tIns="0" rIns="0" bIns="0" rtlCol="0" anchor="ctr"/>
          <a:lstStyle/>
          <a:p>
            <a:pPr marL="0" indent="0" algn="ctr">
              <a:buNone/>
            </a:pPr>
            <a:r>
              <a:rPr lang="en-US" sz="1600" dirty="0">
                <a:solidFill>
                  <a:srgbClr val="000000"/>
                </a:solidFill>
                <a:latin typeface="Calibri" pitchFamily="34" charset="0"/>
                <a:ea typeface="Calibri" pitchFamily="34" charset="-122"/>
                <a:cs typeface="Calibri" pitchFamily="34" charset="-120"/>
              </a:rPr>
              <a:t>🌐</a:t>
            </a:r>
            <a:endParaRPr lang="en-US" sz="1600" dirty="0"/>
          </a:p>
        </p:txBody>
      </p:sp>
      <p:sp>
        <p:nvSpPr>
          <p:cNvPr id="21" name="Text 19"/>
          <p:cNvSpPr/>
          <p:nvPr/>
        </p:nvSpPr>
        <p:spPr>
          <a:xfrm>
            <a:off x="1143000" y="3685032"/>
            <a:ext cx="7589520" cy="457200"/>
          </a:xfrm>
          <a:prstGeom prst="rect">
            <a:avLst/>
          </a:prstGeom>
          <a:noFill/>
          <a:ln/>
        </p:spPr>
        <p:txBody>
          <a:bodyPr wrap="square" lIns="0" tIns="0" rIns="0" bIns="0" rtlCol="0" anchor="ctr"/>
          <a:lstStyle/>
          <a:p>
            <a:pPr marL="0" indent="0">
              <a:buNone/>
            </a:pPr>
            <a:r>
              <a:rPr lang="en-US" sz="1050" dirty="0">
                <a:solidFill>
                  <a:srgbClr val="D9E8F5"/>
                </a:solidFill>
                <a:latin typeface="Calibri" pitchFamily="34" charset="0"/>
                <a:ea typeface="Calibri" pitchFamily="34" charset="-122"/>
                <a:cs typeface="Calibri" pitchFamily="34" charset="-120"/>
              </a:rPr>
              <a:t>Positions Tau Ceti as a leader in fair, forward-looking SEP governance aligned with emerging global norms (WIPO, WTO, CJEU)</a:t>
            </a:r>
            <a:endParaRPr lang="en-US" sz="1050" dirty="0"/>
          </a:p>
        </p:txBody>
      </p:sp>
      <p:sp>
        <p:nvSpPr>
          <p:cNvPr id="22" name="Text 20"/>
          <p:cNvSpPr/>
          <p:nvPr/>
        </p:nvSpPr>
        <p:spPr>
          <a:xfrm>
            <a:off x="502920" y="4453128"/>
            <a:ext cx="8412480" cy="320040"/>
          </a:xfrm>
          <a:prstGeom prst="rect">
            <a:avLst/>
          </a:prstGeom>
          <a:noFill/>
          <a:ln/>
        </p:spPr>
        <p:txBody>
          <a:bodyPr wrap="square" lIns="0" tIns="0" rIns="0" bIns="0" rtlCol="0" anchor="ctr"/>
          <a:lstStyle/>
          <a:p>
            <a:pPr marL="0" indent="0" algn="ctr">
              <a:buNone/>
            </a:pPr>
            <a:r>
              <a:rPr lang="en-US" sz="900" dirty="0">
                <a:solidFill>
                  <a:srgbClr val="8A97A8"/>
                </a:solidFill>
                <a:latin typeface="Calibri" pitchFamily="34" charset="0"/>
                <a:ea typeface="Calibri" pitchFamily="34" charset="-122"/>
                <a:cs typeface="Calibri" pitchFamily="34" charset="-120"/>
              </a:rPr>
              <a:t>Team Code: TEAM135e  |  1st National Policy Brief Competition on IP &amp; Innovation 2025  |  Problem Statement II</a:t>
            </a:r>
            <a:endParaRPr lang="en-US" sz="9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0924C94-85F8-4033-07D2-9A618E776CE0}"/>
            </a:ext>
          </a:extLst>
        </p:cNvPr>
        <p:cNvGrpSpPr/>
        <p:nvPr/>
      </p:nvGrpSpPr>
      <p:grpSpPr>
        <a:xfrm>
          <a:off x="0" y="0"/>
          <a:ext cx="0" cy="0"/>
          <a:chOff x="0" y="0"/>
          <a:chExt cx="0" cy="0"/>
        </a:xfrm>
      </p:grpSpPr>
      <p:sp>
        <p:nvSpPr>
          <p:cNvPr id="2" name="Shape 0">
            <a:extLst>
              <a:ext uri="{FF2B5EF4-FFF2-40B4-BE49-F238E27FC236}">
                <a16:creationId xmlns:a16="http://schemas.microsoft.com/office/drawing/2014/main" id="{6454E6A6-5B54-E1AB-D460-8575AB0C4101}"/>
              </a:ext>
            </a:extLst>
          </p:cNvPr>
          <p:cNvSpPr/>
          <p:nvPr/>
        </p:nvSpPr>
        <p:spPr>
          <a:xfrm>
            <a:off x="0" y="0"/>
            <a:ext cx="3474720" cy="5143500"/>
          </a:xfrm>
          <a:prstGeom prst="rect">
            <a:avLst/>
          </a:prstGeom>
          <a:solidFill>
            <a:srgbClr val="C9A84C"/>
          </a:solidFill>
          <a:ln w="12700">
            <a:solidFill>
              <a:srgbClr val="C9A84C"/>
            </a:solidFill>
            <a:prstDash val="solid"/>
          </a:ln>
        </p:spPr>
        <p:txBody>
          <a:bodyPr/>
          <a:lstStyle/>
          <a:p>
            <a:endParaRPr lang="en-GB" dirty="0"/>
          </a:p>
        </p:txBody>
      </p:sp>
      <p:sp>
        <p:nvSpPr>
          <p:cNvPr id="3" name="Shape 1">
            <a:extLst>
              <a:ext uri="{FF2B5EF4-FFF2-40B4-BE49-F238E27FC236}">
                <a16:creationId xmlns:a16="http://schemas.microsoft.com/office/drawing/2014/main" id="{CE7EA954-D6A8-00C2-7B6C-D0C6C19CF31B}"/>
              </a:ext>
            </a:extLst>
          </p:cNvPr>
          <p:cNvSpPr/>
          <p:nvPr/>
        </p:nvSpPr>
        <p:spPr>
          <a:xfrm>
            <a:off x="3474720" y="0"/>
            <a:ext cx="5669280" cy="5143500"/>
          </a:xfrm>
          <a:prstGeom prst="rect">
            <a:avLst/>
          </a:prstGeom>
          <a:solidFill>
            <a:srgbClr val="0D1F3C"/>
          </a:solidFill>
          <a:ln w="12700">
            <a:solidFill>
              <a:srgbClr val="0D1F3C"/>
            </a:solidFill>
            <a:prstDash val="solid"/>
          </a:ln>
        </p:spPr>
        <p:txBody>
          <a:bodyPr/>
          <a:lstStyle/>
          <a:p>
            <a:endParaRPr lang="en-GB" dirty="0"/>
          </a:p>
        </p:txBody>
      </p:sp>
      <p:sp>
        <p:nvSpPr>
          <p:cNvPr id="4" name="Shape 2">
            <a:extLst>
              <a:ext uri="{FF2B5EF4-FFF2-40B4-BE49-F238E27FC236}">
                <a16:creationId xmlns:a16="http://schemas.microsoft.com/office/drawing/2014/main" id="{457A9620-C0CF-BE68-6A70-95D15F44BCA3}"/>
              </a:ext>
            </a:extLst>
          </p:cNvPr>
          <p:cNvSpPr/>
          <p:nvPr/>
        </p:nvSpPr>
        <p:spPr>
          <a:xfrm>
            <a:off x="182880" y="274320"/>
            <a:ext cx="731520" cy="731520"/>
          </a:xfrm>
          <a:prstGeom prst="ellipse">
            <a:avLst/>
          </a:prstGeom>
          <a:solidFill>
            <a:srgbClr val="C9A84C">
              <a:alpha val="30000"/>
            </a:srgbClr>
          </a:solidFill>
          <a:ln w="12700">
            <a:solidFill>
              <a:srgbClr val="FFFFFF">
                <a:alpha val="15000"/>
              </a:srgbClr>
            </a:solidFill>
            <a:prstDash val="solid"/>
          </a:ln>
        </p:spPr>
        <p:txBody>
          <a:bodyPr/>
          <a:lstStyle/>
          <a:p>
            <a:endParaRPr lang="en-IN"/>
          </a:p>
        </p:txBody>
      </p:sp>
      <p:sp>
        <p:nvSpPr>
          <p:cNvPr id="5" name="Shape 3">
            <a:extLst>
              <a:ext uri="{FF2B5EF4-FFF2-40B4-BE49-F238E27FC236}">
                <a16:creationId xmlns:a16="http://schemas.microsoft.com/office/drawing/2014/main" id="{D01FBC7B-DED6-C5F3-610B-D80C0BF72D14}"/>
              </a:ext>
            </a:extLst>
          </p:cNvPr>
          <p:cNvSpPr/>
          <p:nvPr/>
        </p:nvSpPr>
        <p:spPr>
          <a:xfrm>
            <a:off x="1188720" y="274320"/>
            <a:ext cx="731520" cy="731520"/>
          </a:xfrm>
          <a:prstGeom prst="ellipse">
            <a:avLst/>
          </a:prstGeom>
          <a:solidFill>
            <a:srgbClr val="C9A84C">
              <a:alpha val="30000"/>
            </a:srgbClr>
          </a:solidFill>
          <a:ln w="12700">
            <a:solidFill>
              <a:srgbClr val="FFFFFF">
                <a:alpha val="15000"/>
              </a:srgbClr>
            </a:solidFill>
            <a:prstDash val="solid"/>
          </a:ln>
        </p:spPr>
        <p:txBody>
          <a:bodyPr/>
          <a:lstStyle/>
          <a:p>
            <a:endParaRPr lang="en-IN"/>
          </a:p>
        </p:txBody>
      </p:sp>
      <p:sp>
        <p:nvSpPr>
          <p:cNvPr id="6" name="Shape 4">
            <a:extLst>
              <a:ext uri="{FF2B5EF4-FFF2-40B4-BE49-F238E27FC236}">
                <a16:creationId xmlns:a16="http://schemas.microsoft.com/office/drawing/2014/main" id="{F7233C5C-209F-8943-CCB5-FBD05E6945DE}"/>
              </a:ext>
            </a:extLst>
          </p:cNvPr>
          <p:cNvSpPr/>
          <p:nvPr/>
        </p:nvSpPr>
        <p:spPr>
          <a:xfrm>
            <a:off x="2194560" y="274320"/>
            <a:ext cx="731520" cy="731520"/>
          </a:xfrm>
          <a:prstGeom prst="ellipse">
            <a:avLst/>
          </a:prstGeom>
          <a:solidFill>
            <a:srgbClr val="C9A84C">
              <a:alpha val="30000"/>
            </a:srgbClr>
          </a:solidFill>
          <a:ln w="12700">
            <a:solidFill>
              <a:srgbClr val="FFFFFF">
                <a:alpha val="15000"/>
              </a:srgbClr>
            </a:solidFill>
            <a:prstDash val="solid"/>
          </a:ln>
        </p:spPr>
        <p:txBody>
          <a:bodyPr/>
          <a:lstStyle/>
          <a:p>
            <a:endParaRPr lang="en-IN"/>
          </a:p>
        </p:txBody>
      </p:sp>
      <p:sp>
        <p:nvSpPr>
          <p:cNvPr id="7" name="Shape 5">
            <a:extLst>
              <a:ext uri="{FF2B5EF4-FFF2-40B4-BE49-F238E27FC236}">
                <a16:creationId xmlns:a16="http://schemas.microsoft.com/office/drawing/2014/main" id="{DC5A092A-6DDC-D715-60C3-BB7E55B93C22}"/>
              </a:ext>
            </a:extLst>
          </p:cNvPr>
          <p:cNvSpPr/>
          <p:nvPr/>
        </p:nvSpPr>
        <p:spPr>
          <a:xfrm>
            <a:off x="182880" y="1188720"/>
            <a:ext cx="731520" cy="731520"/>
          </a:xfrm>
          <a:prstGeom prst="ellipse">
            <a:avLst/>
          </a:prstGeom>
          <a:solidFill>
            <a:srgbClr val="C9A84C">
              <a:alpha val="30000"/>
            </a:srgbClr>
          </a:solidFill>
          <a:ln w="12700">
            <a:solidFill>
              <a:srgbClr val="FFFFFF">
                <a:alpha val="15000"/>
              </a:srgbClr>
            </a:solidFill>
            <a:prstDash val="solid"/>
          </a:ln>
        </p:spPr>
        <p:txBody>
          <a:bodyPr/>
          <a:lstStyle/>
          <a:p>
            <a:endParaRPr lang="en-IN"/>
          </a:p>
        </p:txBody>
      </p:sp>
      <p:sp>
        <p:nvSpPr>
          <p:cNvPr id="8" name="Shape 6">
            <a:extLst>
              <a:ext uri="{FF2B5EF4-FFF2-40B4-BE49-F238E27FC236}">
                <a16:creationId xmlns:a16="http://schemas.microsoft.com/office/drawing/2014/main" id="{C3EB330F-6E52-4269-7AE7-4269EC26CBEC}"/>
              </a:ext>
            </a:extLst>
          </p:cNvPr>
          <p:cNvSpPr/>
          <p:nvPr/>
        </p:nvSpPr>
        <p:spPr>
          <a:xfrm>
            <a:off x="1188720" y="1188720"/>
            <a:ext cx="731520" cy="731520"/>
          </a:xfrm>
          <a:prstGeom prst="ellipse">
            <a:avLst/>
          </a:prstGeom>
          <a:solidFill>
            <a:srgbClr val="C9A84C">
              <a:alpha val="30000"/>
            </a:srgbClr>
          </a:solidFill>
          <a:ln w="12700">
            <a:solidFill>
              <a:srgbClr val="FFFFFF">
                <a:alpha val="15000"/>
              </a:srgbClr>
            </a:solidFill>
            <a:prstDash val="solid"/>
          </a:ln>
        </p:spPr>
        <p:txBody>
          <a:bodyPr/>
          <a:lstStyle/>
          <a:p>
            <a:endParaRPr lang="en-IN"/>
          </a:p>
        </p:txBody>
      </p:sp>
      <p:sp>
        <p:nvSpPr>
          <p:cNvPr id="9" name="Shape 7">
            <a:extLst>
              <a:ext uri="{FF2B5EF4-FFF2-40B4-BE49-F238E27FC236}">
                <a16:creationId xmlns:a16="http://schemas.microsoft.com/office/drawing/2014/main" id="{BA1F4357-45A2-6FF7-186B-41AB7F120987}"/>
              </a:ext>
            </a:extLst>
          </p:cNvPr>
          <p:cNvSpPr/>
          <p:nvPr/>
        </p:nvSpPr>
        <p:spPr>
          <a:xfrm>
            <a:off x="2194560" y="1188720"/>
            <a:ext cx="731520" cy="731520"/>
          </a:xfrm>
          <a:prstGeom prst="ellipse">
            <a:avLst/>
          </a:prstGeom>
          <a:solidFill>
            <a:srgbClr val="C9A84C">
              <a:alpha val="30000"/>
            </a:srgbClr>
          </a:solidFill>
          <a:ln w="12700">
            <a:solidFill>
              <a:srgbClr val="FFFFFF">
                <a:alpha val="15000"/>
              </a:srgbClr>
            </a:solidFill>
            <a:prstDash val="solid"/>
          </a:ln>
        </p:spPr>
        <p:txBody>
          <a:bodyPr/>
          <a:lstStyle/>
          <a:p>
            <a:endParaRPr lang="en-IN"/>
          </a:p>
        </p:txBody>
      </p:sp>
      <p:sp>
        <p:nvSpPr>
          <p:cNvPr id="10" name="Shape 8">
            <a:extLst>
              <a:ext uri="{FF2B5EF4-FFF2-40B4-BE49-F238E27FC236}">
                <a16:creationId xmlns:a16="http://schemas.microsoft.com/office/drawing/2014/main" id="{5309F110-A0CC-F505-CF5E-C7E1933587F9}"/>
              </a:ext>
            </a:extLst>
          </p:cNvPr>
          <p:cNvSpPr/>
          <p:nvPr/>
        </p:nvSpPr>
        <p:spPr>
          <a:xfrm>
            <a:off x="753687" y="2103120"/>
            <a:ext cx="731520" cy="731520"/>
          </a:xfrm>
          <a:prstGeom prst="ellipse">
            <a:avLst/>
          </a:prstGeom>
          <a:solidFill>
            <a:srgbClr val="C9A84C">
              <a:alpha val="30000"/>
            </a:srgbClr>
          </a:solidFill>
          <a:ln w="12700">
            <a:solidFill>
              <a:srgbClr val="FFFFFF">
                <a:alpha val="15000"/>
              </a:srgbClr>
            </a:solidFill>
            <a:prstDash val="solid"/>
          </a:ln>
        </p:spPr>
        <p:txBody>
          <a:bodyPr/>
          <a:lstStyle/>
          <a:p>
            <a:endParaRPr lang="en-IN"/>
          </a:p>
        </p:txBody>
      </p:sp>
      <p:sp>
        <p:nvSpPr>
          <p:cNvPr id="11" name="Shape 9">
            <a:extLst>
              <a:ext uri="{FF2B5EF4-FFF2-40B4-BE49-F238E27FC236}">
                <a16:creationId xmlns:a16="http://schemas.microsoft.com/office/drawing/2014/main" id="{8BCFD369-7148-B5DE-2A1B-73997847DA8D}"/>
              </a:ext>
            </a:extLst>
          </p:cNvPr>
          <p:cNvSpPr/>
          <p:nvPr/>
        </p:nvSpPr>
        <p:spPr>
          <a:xfrm>
            <a:off x="1737360" y="2103120"/>
            <a:ext cx="731520" cy="731520"/>
          </a:xfrm>
          <a:prstGeom prst="ellipse">
            <a:avLst/>
          </a:prstGeom>
          <a:solidFill>
            <a:srgbClr val="C9A84C">
              <a:alpha val="30000"/>
            </a:srgbClr>
          </a:solidFill>
          <a:ln w="12700">
            <a:solidFill>
              <a:srgbClr val="FFFFFF">
                <a:alpha val="15000"/>
              </a:srgbClr>
            </a:solidFill>
            <a:prstDash val="solid"/>
          </a:ln>
        </p:spPr>
        <p:txBody>
          <a:bodyPr/>
          <a:lstStyle/>
          <a:p>
            <a:endParaRPr lang="en-IN"/>
          </a:p>
        </p:txBody>
      </p:sp>
      <p:sp>
        <p:nvSpPr>
          <p:cNvPr id="12" name="Text 10">
            <a:extLst>
              <a:ext uri="{FF2B5EF4-FFF2-40B4-BE49-F238E27FC236}">
                <a16:creationId xmlns:a16="http://schemas.microsoft.com/office/drawing/2014/main" id="{4E0244A9-852A-CEDD-4FCB-151F18C71567}"/>
              </a:ext>
            </a:extLst>
          </p:cNvPr>
          <p:cNvSpPr/>
          <p:nvPr/>
        </p:nvSpPr>
        <p:spPr>
          <a:xfrm>
            <a:off x="3749040" y="640080"/>
            <a:ext cx="5120640" cy="365760"/>
          </a:xfrm>
          <a:prstGeom prst="rect">
            <a:avLst/>
          </a:prstGeom>
          <a:noFill/>
          <a:ln/>
        </p:spPr>
        <p:txBody>
          <a:bodyPr wrap="square" lIns="0" tIns="0" rIns="0" bIns="0" rtlCol="0" anchor="ctr"/>
          <a:lstStyle/>
          <a:p>
            <a:pPr marL="0" indent="0">
              <a:buNone/>
            </a:pPr>
            <a:r>
              <a:rPr lang="en-US" sz="1100" b="1" kern="0" spc="500" dirty="0">
                <a:solidFill>
                  <a:srgbClr val="C9A84C"/>
                </a:solidFill>
                <a:latin typeface="Calibri" pitchFamily="34" charset="0"/>
                <a:ea typeface="Calibri" pitchFamily="34" charset="-122"/>
                <a:cs typeface="Calibri" pitchFamily="34" charset="-120"/>
              </a:rPr>
              <a:t>WHITE PAPER</a:t>
            </a:r>
            <a:endParaRPr lang="en-US" sz="1100" dirty="0"/>
          </a:p>
        </p:txBody>
      </p:sp>
      <p:sp>
        <p:nvSpPr>
          <p:cNvPr id="13" name="Text 11">
            <a:extLst>
              <a:ext uri="{FF2B5EF4-FFF2-40B4-BE49-F238E27FC236}">
                <a16:creationId xmlns:a16="http://schemas.microsoft.com/office/drawing/2014/main" id="{9C8B3CAC-EF7F-975C-0028-C632B9F53DDE}"/>
              </a:ext>
            </a:extLst>
          </p:cNvPr>
          <p:cNvSpPr/>
          <p:nvPr/>
        </p:nvSpPr>
        <p:spPr>
          <a:xfrm>
            <a:off x="3749040" y="1051560"/>
            <a:ext cx="5120640" cy="2377440"/>
          </a:xfrm>
          <a:prstGeom prst="rect">
            <a:avLst/>
          </a:prstGeom>
          <a:noFill/>
          <a:ln/>
        </p:spPr>
        <p:txBody>
          <a:bodyPr wrap="square" lIns="0" tIns="0" rIns="0" bIns="0" rtlCol="0" anchor="ctr"/>
          <a:lstStyle/>
          <a:p>
            <a:pPr marL="0" indent="0">
              <a:buNone/>
            </a:pPr>
            <a:r>
              <a:rPr lang="en-US" sz="2600" b="1" dirty="0">
                <a:solidFill>
                  <a:srgbClr val="FFFFFF"/>
                </a:solidFill>
                <a:latin typeface="Georgia" panose="02040502050405020303" pitchFamily="18" charset="0"/>
                <a:ea typeface="Calibri" pitchFamily="34" charset="-122"/>
                <a:cs typeface="Calibri" pitchFamily="34" charset="-120"/>
              </a:rPr>
              <a:t>APPENDIX: Addressing Important Questions</a:t>
            </a:r>
          </a:p>
        </p:txBody>
      </p:sp>
      <p:sp>
        <p:nvSpPr>
          <p:cNvPr id="14" name="Shape 12">
            <a:extLst>
              <a:ext uri="{FF2B5EF4-FFF2-40B4-BE49-F238E27FC236}">
                <a16:creationId xmlns:a16="http://schemas.microsoft.com/office/drawing/2014/main" id="{FA8FAE11-1719-280C-75DF-B8AB49A2C151}"/>
              </a:ext>
            </a:extLst>
          </p:cNvPr>
          <p:cNvSpPr/>
          <p:nvPr/>
        </p:nvSpPr>
        <p:spPr>
          <a:xfrm>
            <a:off x="3749040" y="3474720"/>
            <a:ext cx="5029200" cy="36576"/>
          </a:xfrm>
          <a:prstGeom prst="rect">
            <a:avLst/>
          </a:prstGeom>
          <a:solidFill>
            <a:srgbClr val="C9A84C"/>
          </a:solidFill>
          <a:ln w="12700">
            <a:solidFill>
              <a:srgbClr val="C9A84C"/>
            </a:solidFill>
            <a:prstDash val="solid"/>
          </a:ln>
        </p:spPr>
        <p:txBody>
          <a:bodyPr/>
          <a:lstStyle/>
          <a:p>
            <a:endParaRPr lang="en-IN"/>
          </a:p>
        </p:txBody>
      </p:sp>
      <p:sp>
        <p:nvSpPr>
          <p:cNvPr id="15" name="Text 13">
            <a:extLst>
              <a:ext uri="{FF2B5EF4-FFF2-40B4-BE49-F238E27FC236}">
                <a16:creationId xmlns:a16="http://schemas.microsoft.com/office/drawing/2014/main" id="{E4744B37-6427-38E4-5710-7094707FD373}"/>
              </a:ext>
            </a:extLst>
          </p:cNvPr>
          <p:cNvSpPr/>
          <p:nvPr/>
        </p:nvSpPr>
        <p:spPr>
          <a:xfrm>
            <a:off x="3749040" y="3566160"/>
            <a:ext cx="5120640" cy="640080"/>
          </a:xfrm>
          <a:prstGeom prst="rect">
            <a:avLst/>
          </a:prstGeom>
          <a:noFill/>
          <a:ln/>
        </p:spPr>
        <p:txBody>
          <a:bodyPr wrap="square" lIns="0" tIns="0" rIns="0" bIns="0" rtlCol="0" anchor="ctr"/>
          <a:lstStyle/>
          <a:p>
            <a:pPr algn="just"/>
            <a:r>
              <a:rPr lang="en-US" sz="1200" i="1" dirty="0">
                <a:solidFill>
                  <a:srgbClr val="FFFFFF"/>
                </a:solidFill>
                <a:ea typeface="Calibri" pitchFamily="34" charset="-122"/>
                <a:cs typeface="Calibri" pitchFamily="34" charset="-120"/>
              </a:rPr>
              <a:t>Standard-Essential</a:t>
            </a:r>
            <a:r>
              <a:rPr lang="en-US" sz="1200" i="1" dirty="0"/>
              <a:t> </a:t>
            </a:r>
            <a:r>
              <a:rPr lang="en-US" sz="1200" i="1" dirty="0">
                <a:solidFill>
                  <a:srgbClr val="FFFFFF"/>
                </a:solidFill>
                <a:ea typeface="Calibri" pitchFamily="34" charset="-122"/>
                <a:cs typeface="Calibri" pitchFamily="34" charset="-120"/>
              </a:rPr>
              <a:t>Patents (SEPs) and</a:t>
            </a:r>
            <a:r>
              <a:rPr lang="en-US" sz="1200" i="1" dirty="0"/>
              <a:t> </a:t>
            </a:r>
            <a:r>
              <a:rPr lang="en-US" sz="1200" i="1" dirty="0">
                <a:solidFill>
                  <a:srgbClr val="FFFFFF"/>
                </a:solidFill>
                <a:ea typeface="Calibri" pitchFamily="34" charset="-122"/>
                <a:cs typeface="Calibri" pitchFamily="34" charset="-120"/>
              </a:rPr>
              <a:t>Technological</a:t>
            </a:r>
            <a:r>
              <a:rPr lang="en-US" sz="1200" i="1" dirty="0"/>
              <a:t> </a:t>
            </a:r>
            <a:r>
              <a:rPr lang="en-US" sz="1200" i="1" dirty="0">
                <a:solidFill>
                  <a:srgbClr val="FFFFFF"/>
                </a:solidFill>
                <a:ea typeface="Calibri" pitchFamily="34" charset="-122"/>
                <a:cs typeface="Calibri" pitchFamily="34" charset="-120"/>
              </a:rPr>
              <a:t>Innovation</a:t>
            </a:r>
            <a:endParaRPr lang="en-US" sz="1200" i="1" dirty="0"/>
          </a:p>
        </p:txBody>
      </p:sp>
      <p:sp>
        <p:nvSpPr>
          <p:cNvPr id="16" name="Text 14">
            <a:extLst>
              <a:ext uri="{FF2B5EF4-FFF2-40B4-BE49-F238E27FC236}">
                <a16:creationId xmlns:a16="http://schemas.microsoft.com/office/drawing/2014/main" id="{684C4EEB-FA2D-62A3-817E-BA94EC81205E}"/>
              </a:ext>
            </a:extLst>
          </p:cNvPr>
          <p:cNvSpPr/>
          <p:nvPr/>
        </p:nvSpPr>
        <p:spPr>
          <a:xfrm>
            <a:off x="3749040" y="4389120"/>
            <a:ext cx="5120640" cy="320040"/>
          </a:xfrm>
          <a:prstGeom prst="rect">
            <a:avLst/>
          </a:prstGeom>
          <a:noFill/>
          <a:ln/>
        </p:spPr>
        <p:txBody>
          <a:bodyPr wrap="square" lIns="0" tIns="0" rIns="0" bIns="0" rtlCol="0" anchor="ctr"/>
          <a:lstStyle/>
          <a:p>
            <a:pPr marL="0" indent="0">
              <a:buNone/>
            </a:pPr>
            <a:r>
              <a:rPr lang="en-US" sz="1200" dirty="0">
                <a:solidFill>
                  <a:srgbClr val="8A97A8"/>
                </a:solidFill>
                <a:latin typeface="Calibri" pitchFamily="34" charset="0"/>
                <a:ea typeface="Calibri" pitchFamily="34" charset="-122"/>
                <a:cs typeface="Calibri" pitchFamily="34" charset="-120"/>
              </a:rPr>
              <a:t>Team Code: TEAM135e  |  Problem Statement II</a:t>
            </a:r>
            <a:endParaRPr lang="en-US" sz="1200" dirty="0"/>
          </a:p>
        </p:txBody>
      </p:sp>
      <p:sp>
        <p:nvSpPr>
          <p:cNvPr id="17" name="Text 15">
            <a:extLst>
              <a:ext uri="{FF2B5EF4-FFF2-40B4-BE49-F238E27FC236}">
                <a16:creationId xmlns:a16="http://schemas.microsoft.com/office/drawing/2014/main" id="{5D2CE966-2DB5-21C1-6E02-73859B2C4E45}"/>
              </a:ext>
            </a:extLst>
          </p:cNvPr>
          <p:cNvSpPr/>
          <p:nvPr/>
        </p:nvSpPr>
        <p:spPr>
          <a:xfrm>
            <a:off x="182880" y="3931920"/>
            <a:ext cx="3017520" cy="822960"/>
          </a:xfrm>
          <a:prstGeom prst="rect">
            <a:avLst/>
          </a:prstGeom>
          <a:noFill/>
          <a:ln/>
        </p:spPr>
        <p:txBody>
          <a:bodyPr wrap="square" lIns="0" tIns="0" rIns="0" bIns="0" rtlCol="0" anchor="ctr"/>
          <a:lstStyle/>
          <a:p>
            <a:pPr marL="0" indent="0" algn="ctr">
              <a:buNone/>
            </a:pPr>
            <a:r>
              <a:rPr lang="en-US" sz="1400" b="1" dirty="0">
                <a:solidFill>
                  <a:srgbClr val="0D1F3C"/>
                </a:solidFill>
                <a:latin typeface="Georgia" panose="02040502050405020303" pitchFamily="18" charset="0"/>
                <a:ea typeface="Calibri" pitchFamily="34" charset="-122"/>
                <a:cs typeface="Calibri" pitchFamily="34" charset="-120"/>
              </a:rPr>
              <a:t>1st National Policy Brief</a:t>
            </a:r>
            <a:endParaRPr lang="en-US" sz="1400" dirty="0">
              <a:latin typeface="Georgia" panose="02040502050405020303" pitchFamily="18" charset="0"/>
            </a:endParaRPr>
          </a:p>
          <a:p>
            <a:pPr marL="0" indent="0" algn="ctr">
              <a:buNone/>
            </a:pPr>
            <a:r>
              <a:rPr lang="en-US" sz="1400" b="1" dirty="0">
                <a:solidFill>
                  <a:srgbClr val="0D1F3C"/>
                </a:solidFill>
                <a:latin typeface="Georgia" panose="02040502050405020303" pitchFamily="18" charset="0"/>
                <a:ea typeface="Calibri" pitchFamily="34" charset="-122"/>
                <a:cs typeface="Calibri" pitchFamily="34" charset="-120"/>
              </a:rPr>
              <a:t>Competition on IP &amp; Innovation</a:t>
            </a:r>
            <a:endParaRPr lang="en-US" sz="1400" dirty="0">
              <a:latin typeface="Georgia" panose="02040502050405020303" pitchFamily="18" charset="0"/>
            </a:endParaRPr>
          </a:p>
        </p:txBody>
      </p:sp>
    </p:spTree>
    <p:extLst>
      <p:ext uri="{BB962C8B-B14F-4D97-AF65-F5344CB8AC3E}">
        <p14:creationId xmlns:p14="http://schemas.microsoft.com/office/powerpoint/2010/main" val="50919688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hape 0"/>
          <p:cNvSpPr/>
          <p:nvPr/>
        </p:nvSpPr>
        <p:spPr>
          <a:xfrm>
            <a:off x="0" y="0"/>
            <a:ext cx="9144000" cy="822960"/>
          </a:xfrm>
          <a:prstGeom prst="rect">
            <a:avLst/>
          </a:prstGeom>
          <a:solidFill>
            <a:srgbClr val="1A5276"/>
          </a:solidFill>
          <a:ln/>
        </p:spPr>
        <p:txBody>
          <a:bodyPr/>
          <a:lstStyle/>
          <a:p>
            <a:endParaRPr lang="en-IN"/>
          </a:p>
        </p:txBody>
      </p:sp>
      <p:sp>
        <p:nvSpPr>
          <p:cNvPr id="3" name="Text 1"/>
          <p:cNvSpPr/>
          <p:nvPr/>
        </p:nvSpPr>
        <p:spPr>
          <a:xfrm>
            <a:off x="731520" y="91440"/>
            <a:ext cx="8229600" cy="640080"/>
          </a:xfrm>
          <a:prstGeom prst="rect">
            <a:avLst/>
          </a:prstGeom>
          <a:noFill/>
          <a:ln/>
        </p:spPr>
        <p:txBody>
          <a:bodyPr wrap="square" lIns="0" tIns="0" rIns="0" bIns="0" rtlCol="0" anchor="ctr"/>
          <a:lstStyle/>
          <a:p>
            <a:pPr marL="0" indent="0">
              <a:buNone/>
            </a:pPr>
            <a:r>
              <a:rPr lang="en-US" sz="2000" b="1" dirty="0">
                <a:solidFill>
                  <a:srgbClr val="FFFFFF"/>
                </a:solidFill>
                <a:latin typeface="Georgia" pitchFamily="34" charset="0"/>
                <a:ea typeface="Georgia" pitchFamily="34" charset="-122"/>
                <a:cs typeface="Georgia" pitchFamily="34" charset="-120"/>
              </a:rPr>
              <a:t>INJUNCTION FRAMEWORK: GRADUATED RELIEF IN PRACTICE</a:t>
            </a:r>
            <a:endParaRPr lang="en-US" sz="2000" dirty="0"/>
          </a:p>
        </p:txBody>
      </p:sp>
      <p:sp>
        <p:nvSpPr>
          <p:cNvPr id="4" name="Shape 2"/>
          <p:cNvSpPr/>
          <p:nvPr/>
        </p:nvSpPr>
        <p:spPr>
          <a:xfrm>
            <a:off x="822960" y="2148840"/>
            <a:ext cx="7498080" cy="0"/>
          </a:xfrm>
          <a:prstGeom prst="line">
            <a:avLst/>
          </a:prstGeom>
          <a:noFill/>
          <a:ln w="38100">
            <a:solidFill>
              <a:srgbClr val="0D7377"/>
            </a:solidFill>
            <a:prstDash val="solid"/>
          </a:ln>
        </p:spPr>
        <p:txBody>
          <a:bodyPr/>
          <a:lstStyle/>
          <a:p>
            <a:endParaRPr lang="en-IN"/>
          </a:p>
        </p:txBody>
      </p:sp>
      <p:sp>
        <p:nvSpPr>
          <p:cNvPr id="5" name="Shape 3"/>
          <p:cNvSpPr/>
          <p:nvPr/>
        </p:nvSpPr>
        <p:spPr>
          <a:xfrm>
            <a:off x="868680" y="1874520"/>
            <a:ext cx="548640" cy="548640"/>
          </a:xfrm>
          <a:prstGeom prst="ellipse">
            <a:avLst/>
          </a:prstGeom>
          <a:solidFill>
            <a:srgbClr val="0D7377"/>
          </a:solidFill>
          <a:ln/>
        </p:spPr>
        <p:txBody>
          <a:bodyPr/>
          <a:lstStyle/>
          <a:p>
            <a:endParaRPr lang="en-IN"/>
          </a:p>
        </p:txBody>
      </p:sp>
      <p:sp>
        <p:nvSpPr>
          <p:cNvPr id="6" name="Text 4"/>
          <p:cNvSpPr/>
          <p:nvPr/>
        </p:nvSpPr>
        <p:spPr>
          <a:xfrm>
            <a:off x="868680" y="1920240"/>
            <a:ext cx="548640" cy="457200"/>
          </a:xfrm>
          <a:prstGeom prst="rect">
            <a:avLst/>
          </a:prstGeom>
          <a:noFill/>
          <a:ln/>
        </p:spPr>
        <p:txBody>
          <a:bodyPr wrap="square" lIns="0" tIns="0" rIns="0" bIns="0" rtlCol="0" anchor="ctr"/>
          <a:lstStyle/>
          <a:p>
            <a:pPr marL="0" indent="0" algn="ctr">
              <a:buNone/>
            </a:pPr>
            <a:r>
              <a:rPr lang="en-US" sz="1000" b="1" dirty="0">
                <a:solidFill>
                  <a:srgbClr val="FFFFFF"/>
                </a:solidFill>
                <a:latin typeface="Calibri" pitchFamily="34" charset="0"/>
                <a:ea typeface="Calibri" pitchFamily="34" charset="-122"/>
                <a:cs typeface="Calibri" pitchFamily="34" charset="-120"/>
              </a:rPr>
              <a:t>2016</a:t>
            </a:r>
            <a:endParaRPr lang="en-US" sz="1000" dirty="0"/>
          </a:p>
        </p:txBody>
      </p:sp>
      <p:sp>
        <p:nvSpPr>
          <p:cNvPr id="7" name="Text 5"/>
          <p:cNvSpPr/>
          <p:nvPr/>
        </p:nvSpPr>
        <p:spPr>
          <a:xfrm>
            <a:off x="457200" y="1051560"/>
            <a:ext cx="1371600" cy="640080"/>
          </a:xfrm>
          <a:prstGeom prst="rect">
            <a:avLst/>
          </a:prstGeom>
          <a:noFill/>
          <a:ln/>
        </p:spPr>
        <p:txBody>
          <a:bodyPr wrap="square" lIns="0" tIns="0" rIns="0" bIns="0" rtlCol="0" anchor="ctr"/>
          <a:lstStyle/>
          <a:p>
            <a:pPr marL="0" indent="0" algn="ctr">
              <a:lnSpc>
                <a:spcPct val="110000"/>
              </a:lnSpc>
              <a:buNone/>
            </a:pPr>
            <a:r>
              <a:rPr lang="en-US" sz="950" b="1" dirty="0">
                <a:solidFill>
                  <a:srgbClr val="1E293B"/>
                </a:solidFill>
                <a:latin typeface="Georgia" pitchFamily="34" charset="0"/>
                <a:ea typeface="Georgia" pitchFamily="34" charset="-122"/>
                <a:cs typeface="Georgia" pitchFamily="34" charset="-120"/>
              </a:rPr>
              <a:t>Ericsson v.</a:t>
            </a:r>
            <a:endParaRPr lang="en-US" sz="950" dirty="0"/>
          </a:p>
          <a:p>
            <a:pPr marL="0" indent="0" algn="ctr">
              <a:lnSpc>
                <a:spcPct val="110000"/>
              </a:lnSpc>
              <a:buNone/>
            </a:pPr>
            <a:r>
              <a:rPr lang="en-US" sz="950" b="1" dirty="0">
                <a:solidFill>
                  <a:srgbClr val="1E293B"/>
                </a:solidFill>
                <a:latin typeface="Georgia" pitchFamily="34" charset="0"/>
                <a:ea typeface="Georgia" pitchFamily="34" charset="-122"/>
                <a:cs typeface="Georgia" pitchFamily="34" charset="-120"/>
              </a:rPr>
              <a:t>Lava (Interim)</a:t>
            </a:r>
            <a:endParaRPr lang="en-US" sz="950" dirty="0"/>
          </a:p>
        </p:txBody>
      </p:sp>
      <p:sp>
        <p:nvSpPr>
          <p:cNvPr id="8" name="Text 6"/>
          <p:cNvSpPr/>
          <p:nvPr/>
        </p:nvSpPr>
        <p:spPr>
          <a:xfrm>
            <a:off x="457200" y="2606040"/>
            <a:ext cx="1371600" cy="777240"/>
          </a:xfrm>
          <a:prstGeom prst="rect">
            <a:avLst/>
          </a:prstGeom>
          <a:noFill/>
          <a:ln/>
        </p:spPr>
        <p:txBody>
          <a:bodyPr wrap="square" lIns="0" tIns="0" rIns="0" bIns="0" rtlCol="0" anchor="ctr"/>
          <a:lstStyle/>
          <a:p>
            <a:pPr marL="0" indent="0" algn="ctr">
              <a:lnSpc>
                <a:spcPct val="115000"/>
              </a:lnSpc>
              <a:buNone/>
            </a:pPr>
            <a:r>
              <a:rPr lang="en-US" sz="900" dirty="0">
                <a:solidFill>
                  <a:srgbClr val="64748B"/>
                </a:solidFill>
                <a:latin typeface="Calibri" pitchFamily="34" charset="0"/>
                <a:ea typeface="Calibri" pitchFamily="34" charset="-122"/>
                <a:cs typeface="Calibri" pitchFamily="34" charset="-120"/>
              </a:rPr>
              <a:t>Conditional interim</a:t>
            </a:r>
            <a:endParaRPr lang="en-US" sz="900" dirty="0"/>
          </a:p>
          <a:p>
            <a:pPr marL="0" indent="0" algn="ctr">
              <a:lnSpc>
                <a:spcPct val="115000"/>
              </a:lnSpc>
              <a:buNone/>
            </a:pPr>
            <a:r>
              <a:rPr lang="en-US" sz="900" dirty="0">
                <a:solidFill>
                  <a:srgbClr val="64748B"/>
                </a:solidFill>
                <a:latin typeface="Calibri" pitchFamily="34" charset="0"/>
                <a:ea typeface="Calibri" pitchFamily="34" charset="-122"/>
                <a:cs typeface="Calibri" pitchFamily="34" charset="-120"/>
              </a:rPr>
              <a:t>injunction; deposit</a:t>
            </a:r>
            <a:endParaRPr lang="en-US" sz="900" dirty="0"/>
          </a:p>
          <a:p>
            <a:pPr marL="0" indent="0" algn="ctr">
              <a:lnSpc>
                <a:spcPct val="115000"/>
              </a:lnSpc>
              <a:buNone/>
            </a:pPr>
            <a:r>
              <a:rPr lang="en-US" sz="900" dirty="0">
                <a:solidFill>
                  <a:srgbClr val="64748B"/>
                </a:solidFill>
                <a:latin typeface="Calibri" pitchFamily="34" charset="0"/>
                <a:ea typeface="Calibri" pitchFamily="34" charset="-122"/>
                <a:cs typeface="Calibri" pitchFamily="34" charset="-120"/>
              </a:rPr>
              <a:t>INR 50cr → 30cr</a:t>
            </a:r>
            <a:endParaRPr lang="en-US" sz="900" dirty="0"/>
          </a:p>
        </p:txBody>
      </p:sp>
      <p:sp>
        <p:nvSpPr>
          <p:cNvPr id="9" name="Shape 7"/>
          <p:cNvSpPr/>
          <p:nvPr/>
        </p:nvSpPr>
        <p:spPr>
          <a:xfrm>
            <a:off x="2560320" y="1874520"/>
            <a:ext cx="548640" cy="548640"/>
          </a:xfrm>
          <a:prstGeom prst="ellipse">
            <a:avLst/>
          </a:prstGeom>
          <a:solidFill>
            <a:srgbClr val="1A5276"/>
          </a:solidFill>
          <a:ln/>
        </p:spPr>
        <p:txBody>
          <a:bodyPr/>
          <a:lstStyle/>
          <a:p>
            <a:endParaRPr lang="en-IN"/>
          </a:p>
        </p:txBody>
      </p:sp>
      <p:sp>
        <p:nvSpPr>
          <p:cNvPr id="10" name="Text 8"/>
          <p:cNvSpPr/>
          <p:nvPr/>
        </p:nvSpPr>
        <p:spPr>
          <a:xfrm>
            <a:off x="2560320" y="1920240"/>
            <a:ext cx="548640" cy="457200"/>
          </a:xfrm>
          <a:prstGeom prst="rect">
            <a:avLst/>
          </a:prstGeom>
          <a:noFill/>
          <a:ln/>
        </p:spPr>
        <p:txBody>
          <a:bodyPr wrap="square" lIns="0" tIns="0" rIns="0" bIns="0" rtlCol="0" anchor="ctr"/>
          <a:lstStyle/>
          <a:p>
            <a:pPr marL="0" indent="0" algn="ctr">
              <a:buNone/>
            </a:pPr>
            <a:r>
              <a:rPr lang="en-US" sz="1000" b="1" dirty="0">
                <a:solidFill>
                  <a:srgbClr val="FFFFFF"/>
                </a:solidFill>
                <a:latin typeface="Calibri" pitchFamily="34" charset="0"/>
                <a:ea typeface="Calibri" pitchFamily="34" charset="-122"/>
                <a:cs typeface="Calibri" pitchFamily="34" charset="-120"/>
              </a:rPr>
              <a:t>2023</a:t>
            </a:r>
            <a:endParaRPr lang="en-US" sz="1000" dirty="0"/>
          </a:p>
        </p:txBody>
      </p:sp>
      <p:sp>
        <p:nvSpPr>
          <p:cNvPr id="11" name="Text 9"/>
          <p:cNvSpPr/>
          <p:nvPr/>
        </p:nvSpPr>
        <p:spPr>
          <a:xfrm>
            <a:off x="2148840" y="1051560"/>
            <a:ext cx="1371600" cy="640080"/>
          </a:xfrm>
          <a:prstGeom prst="rect">
            <a:avLst/>
          </a:prstGeom>
          <a:noFill/>
          <a:ln/>
        </p:spPr>
        <p:txBody>
          <a:bodyPr wrap="square" lIns="0" tIns="0" rIns="0" bIns="0" rtlCol="0" anchor="ctr"/>
          <a:lstStyle/>
          <a:p>
            <a:pPr marL="0" indent="0" algn="ctr">
              <a:lnSpc>
                <a:spcPct val="110000"/>
              </a:lnSpc>
              <a:buNone/>
            </a:pPr>
            <a:r>
              <a:rPr lang="en-US" sz="950" b="1" dirty="0">
                <a:solidFill>
                  <a:srgbClr val="1E293B"/>
                </a:solidFill>
                <a:latin typeface="Georgia" pitchFamily="34" charset="0"/>
                <a:ea typeface="Georgia" pitchFamily="34" charset="-122"/>
                <a:cs typeface="Georgia" pitchFamily="34" charset="-120"/>
              </a:rPr>
              <a:t>Nokia v. Oppo</a:t>
            </a:r>
            <a:endParaRPr lang="en-US" sz="950" dirty="0"/>
          </a:p>
          <a:p>
            <a:pPr marL="0" indent="0" algn="ctr">
              <a:lnSpc>
                <a:spcPct val="110000"/>
              </a:lnSpc>
              <a:buNone/>
            </a:pPr>
            <a:r>
              <a:rPr lang="en-US" sz="950" b="1" dirty="0">
                <a:solidFill>
                  <a:srgbClr val="1E293B"/>
                </a:solidFill>
                <a:latin typeface="Georgia" pitchFamily="34" charset="0"/>
                <a:ea typeface="Georgia" pitchFamily="34" charset="-122"/>
                <a:cs typeface="Georgia" pitchFamily="34" charset="-120"/>
              </a:rPr>
              <a:t>Division Bench</a:t>
            </a:r>
            <a:endParaRPr lang="en-US" sz="950" dirty="0"/>
          </a:p>
        </p:txBody>
      </p:sp>
      <p:sp>
        <p:nvSpPr>
          <p:cNvPr id="12" name="Text 10"/>
          <p:cNvSpPr/>
          <p:nvPr/>
        </p:nvSpPr>
        <p:spPr>
          <a:xfrm>
            <a:off x="2148840" y="2606040"/>
            <a:ext cx="1371600" cy="777240"/>
          </a:xfrm>
          <a:prstGeom prst="rect">
            <a:avLst/>
          </a:prstGeom>
          <a:noFill/>
          <a:ln/>
        </p:spPr>
        <p:txBody>
          <a:bodyPr wrap="square" lIns="0" tIns="0" rIns="0" bIns="0" rtlCol="0" anchor="ctr"/>
          <a:lstStyle/>
          <a:p>
            <a:pPr marL="0" indent="0" algn="ctr">
              <a:lnSpc>
                <a:spcPct val="115000"/>
              </a:lnSpc>
              <a:buNone/>
            </a:pPr>
            <a:r>
              <a:rPr lang="en-US" sz="900" dirty="0">
                <a:solidFill>
                  <a:srgbClr val="64748B"/>
                </a:solidFill>
                <a:latin typeface="Calibri" pitchFamily="34" charset="0"/>
                <a:ea typeface="Calibri" pitchFamily="34" charset="-122"/>
                <a:cs typeface="Calibri" pitchFamily="34" charset="-120"/>
              </a:rPr>
              <a:t>Pro-tem security</a:t>
            </a:r>
            <a:endParaRPr lang="en-US" sz="900" dirty="0"/>
          </a:p>
          <a:p>
            <a:pPr marL="0" indent="0" algn="ctr">
              <a:lnSpc>
                <a:spcPct val="115000"/>
              </a:lnSpc>
              <a:buNone/>
            </a:pPr>
            <a:r>
              <a:rPr lang="en-US" sz="900" dirty="0">
                <a:solidFill>
                  <a:srgbClr val="64748B"/>
                </a:solidFill>
                <a:latin typeface="Calibri" pitchFamily="34" charset="0"/>
                <a:ea typeface="Calibri" pitchFamily="34" charset="-122"/>
                <a:cs typeface="Calibri" pitchFamily="34" charset="-120"/>
              </a:rPr>
              <a:t>deposit (23% of</a:t>
            </a:r>
            <a:endParaRPr lang="en-US" sz="900" dirty="0"/>
          </a:p>
          <a:p>
            <a:pPr marL="0" indent="0" algn="ctr">
              <a:lnSpc>
                <a:spcPct val="115000"/>
              </a:lnSpc>
              <a:buNone/>
            </a:pPr>
            <a:r>
              <a:rPr lang="en-US" sz="900" dirty="0">
                <a:solidFill>
                  <a:srgbClr val="64748B"/>
                </a:solidFill>
                <a:latin typeface="Calibri" pitchFamily="34" charset="0"/>
                <a:ea typeface="Calibri" pitchFamily="34" charset="-122"/>
                <a:cs typeface="Calibri" pitchFamily="34" charset="-120"/>
              </a:rPr>
              <a:t>expired agreement)</a:t>
            </a:r>
            <a:endParaRPr lang="en-US" sz="900" dirty="0"/>
          </a:p>
        </p:txBody>
      </p:sp>
      <p:sp>
        <p:nvSpPr>
          <p:cNvPr id="13" name="Shape 11"/>
          <p:cNvSpPr/>
          <p:nvPr/>
        </p:nvSpPr>
        <p:spPr>
          <a:xfrm>
            <a:off x="4251960" y="1874520"/>
            <a:ext cx="548640" cy="548640"/>
          </a:xfrm>
          <a:prstGeom prst="ellipse">
            <a:avLst/>
          </a:prstGeom>
          <a:solidFill>
            <a:srgbClr val="0D7377"/>
          </a:solidFill>
          <a:ln/>
        </p:spPr>
        <p:txBody>
          <a:bodyPr/>
          <a:lstStyle/>
          <a:p>
            <a:endParaRPr lang="en-IN"/>
          </a:p>
        </p:txBody>
      </p:sp>
      <p:sp>
        <p:nvSpPr>
          <p:cNvPr id="14" name="Text 12"/>
          <p:cNvSpPr/>
          <p:nvPr/>
        </p:nvSpPr>
        <p:spPr>
          <a:xfrm>
            <a:off x="4251960" y="1920240"/>
            <a:ext cx="548640" cy="457200"/>
          </a:xfrm>
          <a:prstGeom prst="rect">
            <a:avLst/>
          </a:prstGeom>
          <a:noFill/>
          <a:ln/>
        </p:spPr>
        <p:txBody>
          <a:bodyPr wrap="square" lIns="0" tIns="0" rIns="0" bIns="0" rtlCol="0" anchor="ctr"/>
          <a:lstStyle/>
          <a:p>
            <a:pPr marL="0" indent="0" algn="ctr">
              <a:buNone/>
            </a:pPr>
            <a:r>
              <a:rPr lang="en-US" sz="1000" b="1" dirty="0">
                <a:solidFill>
                  <a:srgbClr val="FFFFFF"/>
                </a:solidFill>
                <a:latin typeface="Calibri" pitchFamily="34" charset="0"/>
                <a:ea typeface="Calibri" pitchFamily="34" charset="-122"/>
                <a:cs typeface="Calibri" pitchFamily="34" charset="-120"/>
              </a:rPr>
              <a:t>2023</a:t>
            </a:r>
            <a:endParaRPr lang="en-US" sz="1000" dirty="0"/>
          </a:p>
        </p:txBody>
      </p:sp>
      <p:sp>
        <p:nvSpPr>
          <p:cNvPr id="15" name="Text 13"/>
          <p:cNvSpPr/>
          <p:nvPr/>
        </p:nvSpPr>
        <p:spPr>
          <a:xfrm>
            <a:off x="3840480" y="1051560"/>
            <a:ext cx="1371600" cy="640080"/>
          </a:xfrm>
          <a:prstGeom prst="rect">
            <a:avLst/>
          </a:prstGeom>
          <a:noFill/>
          <a:ln/>
        </p:spPr>
        <p:txBody>
          <a:bodyPr wrap="square" lIns="0" tIns="0" rIns="0" bIns="0" rtlCol="0" anchor="ctr"/>
          <a:lstStyle/>
          <a:p>
            <a:pPr marL="0" indent="0" algn="ctr">
              <a:lnSpc>
                <a:spcPct val="110000"/>
              </a:lnSpc>
              <a:buNone/>
            </a:pPr>
            <a:r>
              <a:rPr lang="en-US" sz="950" b="1" dirty="0">
                <a:solidFill>
                  <a:srgbClr val="1E293B"/>
                </a:solidFill>
                <a:latin typeface="Georgia" pitchFamily="34" charset="0"/>
                <a:ea typeface="Georgia" pitchFamily="34" charset="-122"/>
                <a:cs typeface="Georgia" pitchFamily="34" charset="-120"/>
              </a:rPr>
              <a:t>Intex v.</a:t>
            </a:r>
            <a:endParaRPr lang="en-US" sz="950" dirty="0"/>
          </a:p>
          <a:p>
            <a:pPr marL="0" indent="0" algn="ctr">
              <a:lnSpc>
                <a:spcPct val="110000"/>
              </a:lnSpc>
              <a:buNone/>
            </a:pPr>
            <a:r>
              <a:rPr lang="en-US" sz="950" b="1" dirty="0">
                <a:solidFill>
                  <a:srgbClr val="1E293B"/>
                </a:solidFill>
                <a:latin typeface="Georgia" pitchFamily="34" charset="0"/>
                <a:ea typeface="Georgia" pitchFamily="34" charset="-122"/>
                <a:cs typeface="Georgia" pitchFamily="34" charset="-120"/>
              </a:rPr>
              <a:t>Ericsson DB</a:t>
            </a:r>
            <a:endParaRPr lang="en-US" sz="950" dirty="0"/>
          </a:p>
        </p:txBody>
      </p:sp>
      <p:sp>
        <p:nvSpPr>
          <p:cNvPr id="16" name="Text 14"/>
          <p:cNvSpPr/>
          <p:nvPr/>
        </p:nvSpPr>
        <p:spPr>
          <a:xfrm>
            <a:off x="3840480" y="2606040"/>
            <a:ext cx="1371600" cy="777240"/>
          </a:xfrm>
          <a:prstGeom prst="rect">
            <a:avLst/>
          </a:prstGeom>
          <a:noFill/>
          <a:ln/>
        </p:spPr>
        <p:txBody>
          <a:bodyPr wrap="square" lIns="0" tIns="0" rIns="0" bIns="0" rtlCol="0" anchor="ctr"/>
          <a:lstStyle/>
          <a:p>
            <a:pPr marL="0" indent="0" algn="ctr">
              <a:lnSpc>
                <a:spcPct val="115000"/>
              </a:lnSpc>
              <a:buNone/>
            </a:pPr>
            <a:r>
              <a:rPr lang="en-US" sz="900" dirty="0">
                <a:solidFill>
                  <a:srgbClr val="64748B"/>
                </a:solidFill>
                <a:latin typeface="Calibri" pitchFamily="34" charset="0"/>
                <a:ea typeface="Calibri" pitchFamily="34" charset="-122"/>
                <a:cs typeface="Calibri" pitchFamily="34" charset="-120"/>
              </a:rPr>
              <a:t>Upheld interim</a:t>
            </a:r>
            <a:endParaRPr lang="en-US" sz="900" dirty="0"/>
          </a:p>
          <a:p>
            <a:pPr marL="0" indent="0" algn="ctr">
              <a:lnSpc>
                <a:spcPct val="115000"/>
              </a:lnSpc>
              <a:buNone/>
            </a:pPr>
            <a:r>
              <a:rPr lang="en-US" sz="900" dirty="0">
                <a:solidFill>
                  <a:srgbClr val="64748B"/>
                </a:solidFill>
                <a:latin typeface="Calibri" pitchFamily="34" charset="0"/>
                <a:ea typeface="Calibri" pitchFamily="34" charset="-122"/>
                <a:cs typeface="Calibri" pitchFamily="34" charset="-120"/>
              </a:rPr>
              <a:t>injunction; rejected</a:t>
            </a:r>
            <a:endParaRPr lang="en-US" sz="900" dirty="0"/>
          </a:p>
          <a:p>
            <a:pPr marL="0" indent="0" algn="ctr">
              <a:lnSpc>
                <a:spcPct val="115000"/>
              </a:lnSpc>
              <a:buNone/>
            </a:pPr>
            <a:r>
              <a:rPr lang="en-US" sz="900" dirty="0">
                <a:solidFill>
                  <a:srgbClr val="64748B"/>
                </a:solidFill>
                <a:latin typeface="Calibri" pitchFamily="34" charset="0"/>
                <a:ea typeface="Calibri" pitchFamily="34" charset="-122"/>
                <a:cs typeface="Calibri" pitchFamily="34" charset="-120"/>
              </a:rPr>
              <a:t>rigid four-fold test</a:t>
            </a:r>
            <a:endParaRPr lang="en-US" sz="900" dirty="0"/>
          </a:p>
        </p:txBody>
      </p:sp>
      <p:sp>
        <p:nvSpPr>
          <p:cNvPr id="17" name="Shape 15"/>
          <p:cNvSpPr/>
          <p:nvPr/>
        </p:nvSpPr>
        <p:spPr>
          <a:xfrm>
            <a:off x="5943600" y="1874520"/>
            <a:ext cx="548640" cy="548640"/>
          </a:xfrm>
          <a:prstGeom prst="ellipse">
            <a:avLst/>
          </a:prstGeom>
          <a:solidFill>
            <a:srgbClr val="D4A843"/>
          </a:solidFill>
          <a:ln/>
        </p:spPr>
        <p:txBody>
          <a:bodyPr/>
          <a:lstStyle/>
          <a:p>
            <a:endParaRPr lang="en-IN"/>
          </a:p>
        </p:txBody>
      </p:sp>
      <p:sp>
        <p:nvSpPr>
          <p:cNvPr id="18" name="Text 16"/>
          <p:cNvSpPr/>
          <p:nvPr/>
        </p:nvSpPr>
        <p:spPr>
          <a:xfrm>
            <a:off x="5943600" y="1920240"/>
            <a:ext cx="548640" cy="457200"/>
          </a:xfrm>
          <a:prstGeom prst="rect">
            <a:avLst/>
          </a:prstGeom>
          <a:noFill/>
          <a:ln/>
        </p:spPr>
        <p:txBody>
          <a:bodyPr wrap="square" lIns="0" tIns="0" rIns="0" bIns="0" rtlCol="0" anchor="ctr"/>
          <a:lstStyle/>
          <a:p>
            <a:pPr marL="0" indent="0" algn="ctr">
              <a:buNone/>
            </a:pPr>
            <a:r>
              <a:rPr lang="en-US" sz="1000" b="1" dirty="0">
                <a:solidFill>
                  <a:srgbClr val="FFFFFF"/>
                </a:solidFill>
                <a:latin typeface="Calibri" pitchFamily="34" charset="0"/>
                <a:ea typeface="Calibri" pitchFamily="34" charset="-122"/>
                <a:cs typeface="Calibri" pitchFamily="34" charset="-120"/>
              </a:rPr>
              <a:t>2024</a:t>
            </a:r>
            <a:endParaRPr lang="en-US" sz="1000" dirty="0"/>
          </a:p>
        </p:txBody>
      </p:sp>
      <p:sp>
        <p:nvSpPr>
          <p:cNvPr id="19" name="Text 17"/>
          <p:cNvSpPr/>
          <p:nvPr/>
        </p:nvSpPr>
        <p:spPr>
          <a:xfrm>
            <a:off x="5532120" y="1051560"/>
            <a:ext cx="1371600" cy="640080"/>
          </a:xfrm>
          <a:prstGeom prst="rect">
            <a:avLst/>
          </a:prstGeom>
          <a:noFill/>
          <a:ln/>
        </p:spPr>
        <p:txBody>
          <a:bodyPr wrap="square" lIns="0" tIns="0" rIns="0" bIns="0" rtlCol="0" anchor="ctr"/>
          <a:lstStyle/>
          <a:p>
            <a:pPr marL="0" indent="0" algn="ctr">
              <a:lnSpc>
                <a:spcPct val="110000"/>
              </a:lnSpc>
              <a:buNone/>
            </a:pPr>
            <a:r>
              <a:rPr lang="en-US" sz="950" b="1" dirty="0">
                <a:solidFill>
                  <a:srgbClr val="1E293B"/>
                </a:solidFill>
                <a:latin typeface="Georgia" pitchFamily="34" charset="0"/>
                <a:ea typeface="Georgia" pitchFamily="34" charset="-122"/>
                <a:cs typeface="Georgia" pitchFamily="34" charset="-120"/>
              </a:rPr>
              <a:t>Ericsson v.</a:t>
            </a:r>
            <a:endParaRPr lang="en-US" sz="950" dirty="0"/>
          </a:p>
          <a:p>
            <a:pPr marL="0" indent="0" algn="ctr">
              <a:lnSpc>
                <a:spcPct val="110000"/>
              </a:lnSpc>
              <a:buNone/>
            </a:pPr>
            <a:r>
              <a:rPr lang="en-US" sz="950" b="1" dirty="0">
                <a:solidFill>
                  <a:srgbClr val="1E293B"/>
                </a:solidFill>
                <a:latin typeface="Georgia" pitchFamily="34" charset="0"/>
                <a:ea typeface="Georgia" pitchFamily="34" charset="-122"/>
                <a:cs typeface="Georgia" pitchFamily="34" charset="-120"/>
              </a:rPr>
              <a:t>Lava (Final)</a:t>
            </a:r>
            <a:endParaRPr lang="en-US" sz="950" dirty="0"/>
          </a:p>
        </p:txBody>
      </p:sp>
      <p:sp>
        <p:nvSpPr>
          <p:cNvPr id="20" name="Text 18"/>
          <p:cNvSpPr/>
          <p:nvPr/>
        </p:nvSpPr>
        <p:spPr>
          <a:xfrm>
            <a:off x="5532120" y="2606040"/>
            <a:ext cx="1371600" cy="777240"/>
          </a:xfrm>
          <a:prstGeom prst="rect">
            <a:avLst/>
          </a:prstGeom>
          <a:noFill/>
          <a:ln/>
        </p:spPr>
        <p:txBody>
          <a:bodyPr wrap="square" lIns="0" tIns="0" rIns="0" bIns="0" rtlCol="0" anchor="ctr"/>
          <a:lstStyle/>
          <a:p>
            <a:pPr marL="0" indent="0" algn="ctr">
              <a:lnSpc>
                <a:spcPct val="115000"/>
              </a:lnSpc>
              <a:buNone/>
            </a:pPr>
            <a:r>
              <a:rPr lang="en-US" sz="900" dirty="0">
                <a:solidFill>
                  <a:srgbClr val="64748B"/>
                </a:solidFill>
                <a:latin typeface="Calibri" pitchFamily="34" charset="0"/>
                <a:ea typeface="Calibri" pitchFamily="34" charset="-122"/>
                <a:cs typeface="Calibri" pitchFamily="34" charset="-120"/>
              </a:rPr>
              <a:t>FRAND damages:</a:t>
            </a:r>
            <a:endParaRPr lang="en-US" sz="900" dirty="0"/>
          </a:p>
          <a:p>
            <a:pPr marL="0" indent="0" algn="ctr">
              <a:lnSpc>
                <a:spcPct val="115000"/>
              </a:lnSpc>
              <a:buNone/>
            </a:pPr>
            <a:r>
              <a:rPr lang="en-US" sz="900" dirty="0">
                <a:solidFill>
                  <a:srgbClr val="64748B"/>
                </a:solidFill>
                <a:latin typeface="Calibri" pitchFamily="34" charset="0"/>
                <a:ea typeface="Calibri" pitchFamily="34" charset="-122"/>
                <a:cs typeface="Calibri" pitchFamily="34" charset="-120"/>
              </a:rPr>
              <a:t>INR 244 crores</a:t>
            </a:r>
            <a:endParaRPr lang="en-US" sz="900" dirty="0"/>
          </a:p>
          <a:p>
            <a:pPr marL="0" indent="0" algn="ctr">
              <a:lnSpc>
                <a:spcPct val="115000"/>
              </a:lnSpc>
              <a:buNone/>
            </a:pPr>
            <a:r>
              <a:rPr lang="en-US" sz="900" dirty="0">
                <a:solidFill>
                  <a:srgbClr val="64748B"/>
                </a:solidFill>
                <a:latin typeface="Calibri" pitchFamily="34" charset="0"/>
                <a:ea typeface="Calibri" pitchFamily="34" charset="-122"/>
                <a:cs typeface="Calibri" pitchFamily="34" charset="-120"/>
              </a:rPr>
              <a:t>at 1.05% rate</a:t>
            </a:r>
            <a:endParaRPr lang="en-US" sz="900" dirty="0"/>
          </a:p>
        </p:txBody>
      </p:sp>
      <p:sp>
        <p:nvSpPr>
          <p:cNvPr id="21" name="Shape 19"/>
          <p:cNvSpPr/>
          <p:nvPr/>
        </p:nvSpPr>
        <p:spPr>
          <a:xfrm>
            <a:off x="7635240" y="1874520"/>
            <a:ext cx="548640" cy="548640"/>
          </a:xfrm>
          <a:prstGeom prst="ellipse">
            <a:avLst/>
          </a:prstGeom>
          <a:solidFill>
            <a:srgbClr val="1A5276"/>
          </a:solidFill>
          <a:ln/>
        </p:spPr>
        <p:txBody>
          <a:bodyPr/>
          <a:lstStyle/>
          <a:p>
            <a:endParaRPr lang="en-IN"/>
          </a:p>
        </p:txBody>
      </p:sp>
      <p:sp>
        <p:nvSpPr>
          <p:cNvPr id="22" name="Text 20"/>
          <p:cNvSpPr/>
          <p:nvPr/>
        </p:nvSpPr>
        <p:spPr>
          <a:xfrm>
            <a:off x="7635240" y="1920240"/>
            <a:ext cx="548640" cy="457200"/>
          </a:xfrm>
          <a:prstGeom prst="rect">
            <a:avLst/>
          </a:prstGeom>
          <a:noFill/>
          <a:ln/>
        </p:spPr>
        <p:txBody>
          <a:bodyPr wrap="square" lIns="0" tIns="0" rIns="0" bIns="0" rtlCol="0" anchor="ctr"/>
          <a:lstStyle/>
          <a:p>
            <a:pPr marL="0" indent="0" algn="ctr">
              <a:buNone/>
            </a:pPr>
            <a:r>
              <a:rPr lang="en-US" sz="1000" b="1" dirty="0">
                <a:solidFill>
                  <a:srgbClr val="FFFFFF"/>
                </a:solidFill>
                <a:latin typeface="Calibri" pitchFamily="34" charset="0"/>
                <a:ea typeface="Calibri" pitchFamily="34" charset="-122"/>
                <a:cs typeface="Calibri" pitchFamily="34" charset="-120"/>
              </a:rPr>
              <a:t>2025</a:t>
            </a:r>
            <a:endParaRPr lang="en-US" sz="1000" dirty="0"/>
          </a:p>
        </p:txBody>
      </p:sp>
      <p:sp>
        <p:nvSpPr>
          <p:cNvPr id="23" name="Text 21"/>
          <p:cNvSpPr/>
          <p:nvPr/>
        </p:nvSpPr>
        <p:spPr>
          <a:xfrm>
            <a:off x="7223760" y="1051560"/>
            <a:ext cx="1371600" cy="640080"/>
          </a:xfrm>
          <a:prstGeom prst="rect">
            <a:avLst/>
          </a:prstGeom>
          <a:noFill/>
          <a:ln/>
        </p:spPr>
        <p:txBody>
          <a:bodyPr wrap="square" lIns="0" tIns="0" rIns="0" bIns="0" rtlCol="0" anchor="ctr"/>
          <a:lstStyle/>
          <a:p>
            <a:pPr marL="0" indent="0" algn="ctr">
              <a:lnSpc>
                <a:spcPct val="110000"/>
              </a:lnSpc>
              <a:buNone/>
            </a:pPr>
            <a:r>
              <a:rPr lang="en-US" sz="950" b="1" dirty="0">
                <a:solidFill>
                  <a:srgbClr val="1E293B"/>
                </a:solidFill>
                <a:latin typeface="Georgia" pitchFamily="34" charset="0"/>
                <a:ea typeface="Georgia" pitchFamily="34" charset="-122"/>
                <a:cs typeface="Georgia" pitchFamily="34" charset="-120"/>
              </a:rPr>
              <a:t>Dolby v.</a:t>
            </a:r>
            <a:endParaRPr lang="en-US" sz="950" dirty="0"/>
          </a:p>
          <a:p>
            <a:pPr marL="0" indent="0" algn="ctr">
              <a:lnSpc>
                <a:spcPct val="110000"/>
              </a:lnSpc>
              <a:buNone/>
            </a:pPr>
            <a:r>
              <a:rPr lang="en-US" sz="950" b="1" dirty="0">
                <a:solidFill>
                  <a:srgbClr val="1E293B"/>
                </a:solidFill>
                <a:latin typeface="Georgia" pitchFamily="34" charset="0"/>
                <a:ea typeface="Georgia" pitchFamily="34" charset="-122"/>
                <a:cs typeface="Georgia" pitchFamily="34" charset="-120"/>
              </a:rPr>
              <a:t>Lava</a:t>
            </a:r>
            <a:endParaRPr lang="en-US" sz="950" dirty="0"/>
          </a:p>
        </p:txBody>
      </p:sp>
      <p:sp>
        <p:nvSpPr>
          <p:cNvPr id="24" name="Text 22"/>
          <p:cNvSpPr/>
          <p:nvPr/>
        </p:nvSpPr>
        <p:spPr>
          <a:xfrm>
            <a:off x="7223760" y="2606040"/>
            <a:ext cx="1371600" cy="777240"/>
          </a:xfrm>
          <a:prstGeom prst="rect">
            <a:avLst/>
          </a:prstGeom>
          <a:noFill/>
          <a:ln/>
        </p:spPr>
        <p:txBody>
          <a:bodyPr wrap="square" lIns="0" tIns="0" rIns="0" bIns="0" rtlCol="0" anchor="ctr"/>
          <a:lstStyle/>
          <a:p>
            <a:pPr marL="0" indent="0" algn="ctr">
              <a:lnSpc>
                <a:spcPct val="115000"/>
              </a:lnSpc>
              <a:buNone/>
            </a:pPr>
            <a:r>
              <a:rPr lang="en-US" sz="900" dirty="0">
                <a:solidFill>
                  <a:srgbClr val="64748B"/>
                </a:solidFill>
                <a:latin typeface="Calibri" pitchFamily="34" charset="0"/>
                <a:ea typeface="Calibri" pitchFamily="34" charset="-122"/>
                <a:cs typeface="Calibri" pitchFamily="34" charset="-120"/>
              </a:rPr>
              <a:t>Pro-tem deposit</a:t>
            </a:r>
            <a:endParaRPr lang="en-US" sz="900" dirty="0"/>
          </a:p>
          <a:p>
            <a:pPr marL="0" indent="0" algn="ctr">
              <a:lnSpc>
                <a:spcPct val="115000"/>
              </a:lnSpc>
              <a:buNone/>
            </a:pPr>
            <a:r>
              <a:rPr lang="en-US" sz="900" dirty="0">
                <a:solidFill>
                  <a:srgbClr val="64748B"/>
                </a:solidFill>
                <a:latin typeface="Calibri" pitchFamily="34" charset="0"/>
                <a:ea typeface="Calibri" pitchFamily="34" charset="-122"/>
                <a:cs typeface="Calibri" pitchFamily="34" charset="-120"/>
              </a:rPr>
              <a:t>without adjudicating</a:t>
            </a:r>
            <a:endParaRPr lang="en-US" sz="900" dirty="0"/>
          </a:p>
          <a:p>
            <a:pPr marL="0" indent="0" algn="ctr">
              <a:lnSpc>
                <a:spcPct val="115000"/>
              </a:lnSpc>
              <a:buNone/>
            </a:pPr>
            <a:r>
              <a:rPr lang="en-US" sz="900" dirty="0">
                <a:solidFill>
                  <a:srgbClr val="64748B"/>
                </a:solidFill>
                <a:latin typeface="Calibri" pitchFamily="34" charset="0"/>
                <a:ea typeface="Calibri" pitchFamily="34" charset="-122"/>
                <a:cs typeface="Calibri" pitchFamily="34" charset="-120"/>
              </a:rPr>
              <a:t>essentiality/validity</a:t>
            </a:r>
            <a:endParaRPr lang="en-US" sz="900" dirty="0"/>
          </a:p>
        </p:txBody>
      </p:sp>
      <p:sp>
        <p:nvSpPr>
          <p:cNvPr id="25" name="Shape 23"/>
          <p:cNvSpPr/>
          <p:nvPr/>
        </p:nvSpPr>
        <p:spPr>
          <a:xfrm>
            <a:off x="457200" y="3611880"/>
            <a:ext cx="8229600" cy="1188720"/>
          </a:xfrm>
          <a:prstGeom prst="rect">
            <a:avLst/>
          </a:prstGeom>
          <a:solidFill>
            <a:srgbClr val="FFFFFF"/>
          </a:solidFill>
          <a:ln/>
          <a:effectLst>
            <a:outerShdw blurRad="50800" dist="25400" dir="8100000" algn="bl" rotWithShape="0">
              <a:srgbClr val="000000">
                <a:alpha val="12000"/>
              </a:srgbClr>
            </a:outerShdw>
          </a:effectLst>
        </p:spPr>
        <p:txBody>
          <a:bodyPr/>
          <a:lstStyle/>
          <a:p>
            <a:endParaRPr lang="en-IN"/>
          </a:p>
        </p:txBody>
      </p:sp>
      <p:sp>
        <p:nvSpPr>
          <p:cNvPr id="26" name="Shape 24"/>
          <p:cNvSpPr/>
          <p:nvPr/>
        </p:nvSpPr>
        <p:spPr>
          <a:xfrm>
            <a:off x="457200" y="3611880"/>
            <a:ext cx="73152" cy="1188720"/>
          </a:xfrm>
          <a:prstGeom prst="rect">
            <a:avLst/>
          </a:prstGeom>
          <a:solidFill>
            <a:srgbClr val="D4A843"/>
          </a:solidFill>
          <a:ln/>
        </p:spPr>
        <p:txBody>
          <a:bodyPr/>
          <a:lstStyle/>
          <a:p>
            <a:endParaRPr lang="en-IN"/>
          </a:p>
        </p:txBody>
      </p:sp>
      <p:sp>
        <p:nvSpPr>
          <p:cNvPr id="27" name="Text 25"/>
          <p:cNvSpPr/>
          <p:nvPr/>
        </p:nvSpPr>
        <p:spPr>
          <a:xfrm>
            <a:off x="731520" y="3657600"/>
            <a:ext cx="7772400" cy="320040"/>
          </a:xfrm>
          <a:prstGeom prst="rect">
            <a:avLst/>
          </a:prstGeom>
          <a:noFill/>
          <a:ln/>
        </p:spPr>
        <p:txBody>
          <a:bodyPr wrap="square" lIns="0" tIns="0" rIns="0" bIns="0" rtlCol="0" anchor="ctr"/>
          <a:lstStyle/>
          <a:p>
            <a:pPr marL="0" indent="0">
              <a:buNone/>
            </a:pPr>
            <a:r>
              <a:rPr lang="en-US" sz="1200" b="1" dirty="0">
                <a:solidFill>
                  <a:srgbClr val="1A5276"/>
                </a:solidFill>
                <a:latin typeface="Georgia" pitchFamily="34" charset="0"/>
                <a:ea typeface="Georgia" pitchFamily="34" charset="-122"/>
                <a:cs typeface="Georgia" pitchFamily="34" charset="-120"/>
              </a:rPr>
              <a:t>SYNTHESIS: THE GRADUATED FRAMEWORK</a:t>
            </a:r>
            <a:endParaRPr lang="en-US" sz="1200" dirty="0"/>
          </a:p>
        </p:txBody>
      </p:sp>
      <p:sp>
        <p:nvSpPr>
          <p:cNvPr id="28" name="Text 26"/>
          <p:cNvSpPr/>
          <p:nvPr/>
        </p:nvSpPr>
        <p:spPr>
          <a:xfrm>
            <a:off x="731520" y="3977640"/>
            <a:ext cx="7772400" cy="777240"/>
          </a:xfrm>
          <a:prstGeom prst="rect">
            <a:avLst/>
          </a:prstGeom>
          <a:noFill/>
          <a:ln/>
        </p:spPr>
        <p:txBody>
          <a:bodyPr wrap="square" lIns="0" tIns="0" rIns="0" bIns="0" rtlCol="0" anchor="ctr"/>
          <a:lstStyle/>
          <a:p>
            <a:pPr marL="0" indent="0">
              <a:lnSpc>
                <a:spcPct val="135000"/>
              </a:lnSpc>
              <a:buNone/>
            </a:pPr>
            <a:r>
              <a:rPr lang="en-US" sz="1050" b="1" dirty="0">
                <a:solidFill>
                  <a:srgbClr val="0D7377"/>
                </a:solidFill>
                <a:latin typeface="Calibri" pitchFamily="34" charset="0"/>
                <a:ea typeface="Calibri" pitchFamily="34" charset="-122"/>
                <a:cs typeface="Calibri" pitchFamily="34" charset="-120"/>
              </a:rPr>
              <a:t>Level 1: </a:t>
            </a:r>
            <a:r>
              <a:rPr lang="en-US" sz="1050" dirty="0">
                <a:solidFill>
                  <a:srgbClr val="1E293B"/>
                </a:solidFill>
                <a:latin typeface="Calibri" pitchFamily="34" charset="0"/>
                <a:ea typeface="Calibri" pitchFamily="34" charset="-122"/>
                <a:cs typeface="Calibri" pitchFamily="34" charset="-120"/>
              </a:rPr>
              <a:t>Pro-tem security deposits as baseline for unwilling licensees</a:t>
            </a:r>
            <a:endParaRPr lang="en-US" sz="1050" dirty="0"/>
          </a:p>
          <a:p>
            <a:pPr marL="0" indent="0">
              <a:lnSpc>
                <a:spcPct val="135000"/>
              </a:lnSpc>
              <a:buNone/>
            </a:pPr>
            <a:r>
              <a:rPr lang="en-US" sz="1050" b="1" dirty="0">
                <a:solidFill>
                  <a:srgbClr val="1A5276"/>
                </a:solidFill>
                <a:latin typeface="Calibri" pitchFamily="34" charset="0"/>
                <a:ea typeface="Calibri" pitchFamily="34" charset="-122"/>
                <a:cs typeface="Calibri" pitchFamily="34" charset="-120"/>
              </a:rPr>
              <a:t>Level 2: </a:t>
            </a:r>
            <a:r>
              <a:rPr lang="en-US" sz="1050" dirty="0">
                <a:solidFill>
                  <a:srgbClr val="1E293B"/>
                </a:solidFill>
                <a:latin typeface="Calibri" pitchFamily="34" charset="0"/>
                <a:ea typeface="Calibri" pitchFamily="34" charset="-122"/>
                <a:cs typeface="Calibri" pitchFamily="34" charset="-120"/>
              </a:rPr>
              <a:t>Conditional interim injunctions for clear unwillingness</a:t>
            </a:r>
            <a:endParaRPr lang="en-US" sz="1050" dirty="0"/>
          </a:p>
          <a:p>
            <a:pPr marL="0" indent="0">
              <a:lnSpc>
                <a:spcPct val="135000"/>
              </a:lnSpc>
              <a:buNone/>
            </a:pPr>
            <a:r>
              <a:rPr lang="en-US" sz="1050" b="1" dirty="0">
                <a:solidFill>
                  <a:srgbClr val="D4A843"/>
                </a:solidFill>
                <a:latin typeface="Calibri" pitchFamily="34" charset="0"/>
                <a:ea typeface="Calibri" pitchFamily="34" charset="-122"/>
                <a:cs typeface="Calibri" pitchFamily="34" charset="-120"/>
              </a:rPr>
              <a:t>Level 3: </a:t>
            </a:r>
            <a:r>
              <a:rPr lang="en-US" sz="1050" dirty="0">
                <a:solidFill>
                  <a:srgbClr val="1E293B"/>
                </a:solidFill>
                <a:latin typeface="Calibri" pitchFamily="34" charset="0"/>
                <a:ea typeface="Calibri" pitchFamily="34" charset="-122"/>
                <a:cs typeface="Calibri" pitchFamily="34" charset="-120"/>
              </a:rPr>
              <a:t>FRAND-rate damages as final remedy (proven at 1.05% in Ericsson v. Lava)</a:t>
            </a:r>
            <a:endParaRPr lang="en-US" sz="105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hape 0"/>
          <p:cNvSpPr/>
          <p:nvPr/>
        </p:nvSpPr>
        <p:spPr>
          <a:xfrm>
            <a:off x="0" y="0"/>
            <a:ext cx="9144000" cy="822960"/>
          </a:xfrm>
          <a:prstGeom prst="rect">
            <a:avLst/>
          </a:prstGeom>
          <a:solidFill>
            <a:srgbClr val="1A5276"/>
          </a:solidFill>
          <a:ln/>
        </p:spPr>
        <p:txBody>
          <a:bodyPr/>
          <a:lstStyle/>
          <a:p>
            <a:endParaRPr lang="en-IN"/>
          </a:p>
        </p:txBody>
      </p:sp>
      <p:sp>
        <p:nvSpPr>
          <p:cNvPr id="3" name="Text 1"/>
          <p:cNvSpPr/>
          <p:nvPr/>
        </p:nvSpPr>
        <p:spPr>
          <a:xfrm>
            <a:off x="731520" y="91440"/>
            <a:ext cx="8229600" cy="640080"/>
          </a:xfrm>
          <a:prstGeom prst="rect">
            <a:avLst/>
          </a:prstGeom>
          <a:noFill/>
          <a:ln/>
        </p:spPr>
        <p:txBody>
          <a:bodyPr wrap="square" lIns="0" tIns="0" rIns="0" bIns="0" rtlCol="0" anchor="ctr"/>
          <a:lstStyle/>
          <a:p>
            <a:pPr marL="0" indent="0">
              <a:buNone/>
            </a:pPr>
            <a:r>
              <a:rPr lang="en-US" sz="2000" b="1" dirty="0">
                <a:solidFill>
                  <a:srgbClr val="FFFFFF"/>
                </a:solidFill>
                <a:latin typeface="Georgia" pitchFamily="34" charset="0"/>
                <a:ea typeface="Georgia" pitchFamily="34" charset="-122"/>
                <a:cs typeface="Georgia" pitchFamily="34" charset="-120"/>
              </a:rPr>
              <a:t>INJUNCTION SAFEGUARDS: PRINCIPLES, NOT PROTOCOL</a:t>
            </a:r>
            <a:endParaRPr lang="en-US" sz="2000" dirty="0"/>
          </a:p>
        </p:txBody>
      </p:sp>
      <p:sp>
        <p:nvSpPr>
          <p:cNvPr id="4" name="Text 2"/>
          <p:cNvSpPr/>
          <p:nvPr/>
        </p:nvSpPr>
        <p:spPr>
          <a:xfrm>
            <a:off x="457200" y="1051560"/>
            <a:ext cx="8229600" cy="274320"/>
          </a:xfrm>
          <a:prstGeom prst="rect">
            <a:avLst/>
          </a:prstGeom>
          <a:noFill/>
          <a:ln/>
        </p:spPr>
        <p:txBody>
          <a:bodyPr wrap="square" lIns="0" tIns="0" rIns="0" bIns="0" rtlCol="0" anchor="ctr"/>
          <a:lstStyle/>
          <a:p>
            <a:pPr marL="0" indent="0">
              <a:buNone/>
            </a:pPr>
            <a:r>
              <a:rPr lang="en-US" sz="1300" b="1" dirty="0">
                <a:solidFill>
                  <a:srgbClr val="1A5276"/>
                </a:solidFill>
                <a:latin typeface="Georgia" pitchFamily="34" charset="0"/>
                <a:ea typeface="Georgia" pitchFamily="34" charset="-122"/>
                <a:cs typeface="Georgia" pitchFamily="34" charset="-120"/>
              </a:rPr>
              <a:t>PRINCIPLES-PLUS-GUIDELINES ARCHITECTURE</a:t>
            </a:r>
            <a:endParaRPr lang="en-US" sz="1300" dirty="0"/>
          </a:p>
        </p:txBody>
      </p:sp>
      <p:sp>
        <p:nvSpPr>
          <p:cNvPr id="5" name="Shape 3"/>
          <p:cNvSpPr/>
          <p:nvPr/>
        </p:nvSpPr>
        <p:spPr>
          <a:xfrm>
            <a:off x="457200" y="1463040"/>
            <a:ext cx="2468880" cy="2103120"/>
          </a:xfrm>
          <a:prstGeom prst="rect">
            <a:avLst/>
          </a:prstGeom>
          <a:solidFill>
            <a:srgbClr val="FFFFFF"/>
          </a:solidFill>
          <a:ln/>
          <a:effectLst>
            <a:outerShdw blurRad="50800" dist="25400" dir="8100000" algn="bl" rotWithShape="0">
              <a:srgbClr val="000000">
                <a:alpha val="12000"/>
              </a:srgbClr>
            </a:outerShdw>
          </a:effectLst>
        </p:spPr>
        <p:txBody>
          <a:bodyPr/>
          <a:lstStyle/>
          <a:p>
            <a:endParaRPr lang="en-IN"/>
          </a:p>
        </p:txBody>
      </p:sp>
      <p:sp>
        <p:nvSpPr>
          <p:cNvPr id="6" name="Shape 4"/>
          <p:cNvSpPr/>
          <p:nvPr/>
        </p:nvSpPr>
        <p:spPr>
          <a:xfrm>
            <a:off x="457200" y="1463040"/>
            <a:ext cx="2468880" cy="457200"/>
          </a:xfrm>
          <a:prstGeom prst="rect">
            <a:avLst/>
          </a:prstGeom>
          <a:solidFill>
            <a:srgbClr val="1A5276"/>
          </a:solidFill>
          <a:ln/>
        </p:spPr>
        <p:txBody>
          <a:bodyPr/>
          <a:lstStyle/>
          <a:p>
            <a:endParaRPr lang="en-IN"/>
          </a:p>
        </p:txBody>
      </p:sp>
      <p:sp>
        <p:nvSpPr>
          <p:cNvPr id="7" name="Text 5"/>
          <p:cNvSpPr/>
          <p:nvPr/>
        </p:nvSpPr>
        <p:spPr>
          <a:xfrm>
            <a:off x="457200" y="1481328"/>
            <a:ext cx="2468880" cy="228600"/>
          </a:xfrm>
          <a:prstGeom prst="rect">
            <a:avLst/>
          </a:prstGeom>
          <a:noFill/>
          <a:ln/>
        </p:spPr>
        <p:txBody>
          <a:bodyPr wrap="square" lIns="0" tIns="0" rIns="0" bIns="0" rtlCol="0" anchor="ctr"/>
          <a:lstStyle/>
          <a:p>
            <a:pPr marL="0" indent="0" algn="ctr">
              <a:buNone/>
            </a:pPr>
            <a:r>
              <a:rPr lang="en-US" sz="1100" b="1" dirty="0">
                <a:solidFill>
                  <a:srgbClr val="FFFFFF"/>
                </a:solidFill>
                <a:latin typeface="Calibri" pitchFamily="34" charset="0"/>
                <a:ea typeface="Calibri" pitchFamily="34" charset="-122"/>
                <a:cs typeface="Calibri" pitchFamily="34" charset="-120"/>
              </a:rPr>
              <a:t>LEVEL 1</a:t>
            </a:r>
            <a:endParaRPr lang="en-US" sz="1100" dirty="0"/>
          </a:p>
        </p:txBody>
      </p:sp>
      <p:sp>
        <p:nvSpPr>
          <p:cNvPr id="8" name="Text 6"/>
          <p:cNvSpPr/>
          <p:nvPr/>
        </p:nvSpPr>
        <p:spPr>
          <a:xfrm>
            <a:off x="457200" y="1691640"/>
            <a:ext cx="2468880" cy="201168"/>
          </a:xfrm>
          <a:prstGeom prst="rect">
            <a:avLst/>
          </a:prstGeom>
          <a:noFill/>
          <a:ln/>
        </p:spPr>
        <p:txBody>
          <a:bodyPr wrap="square" lIns="0" tIns="0" rIns="0" bIns="0" rtlCol="0" anchor="ctr"/>
          <a:lstStyle/>
          <a:p>
            <a:pPr marL="0" indent="0" algn="ctr">
              <a:buNone/>
            </a:pPr>
            <a:r>
              <a:rPr lang="en-US" sz="900" dirty="0">
                <a:solidFill>
                  <a:srgbClr val="D0E0F0"/>
                </a:solidFill>
                <a:latin typeface="Calibri" pitchFamily="34" charset="0"/>
                <a:ea typeface="Calibri" pitchFamily="34" charset="-122"/>
                <a:cs typeface="Calibri" pitchFamily="34" charset="-120"/>
              </a:rPr>
              <a:t>Primary Legislation</a:t>
            </a:r>
            <a:endParaRPr lang="en-US" sz="900" dirty="0"/>
          </a:p>
        </p:txBody>
      </p:sp>
      <p:sp>
        <p:nvSpPr>
          <p:cNvPr id="9" name="Text 7"/>
          <p:cNvSpPr/>
          <p:nvPr/>
        </p:nvSpPr>
        <p:spPr>
          <a:xfrm>
            <a:off x="594360" y="2057400"/>
            <a:ext cx="2194560" cy="1371600"/>
          </a:xfrm>
          <a:prstGeom prst="rect">
            <a:avLst/>
          </a:prstGeom>
          <a:noFill/>
          <a:ln/>
        </p:spPr>
        <p:txBody>
          <a:bodyPr wrap="square" lIns="0" tIns="0" rIns="0" bIns="0" rtlCol="0" anchor="ctr"/>
          <a:lstStyle/>
          <a:p>
            <a:pPr marL="0" indent="0">
              <a:lnSpc>
                <a:spcPct val="130000"/>
              </a:lnSpc>
              <a:buNone/>
            </a:pPr>
            <a:r>
              <a:rPr lang="en-US" sz="1000" dirty="0">
                <a:solidFill>
                  <a:srgbClr val="1E293B"/>
                </a:solidFill>
                <a:latin typeface="Calibri" pitchFamily="34" charset="0"/>
                <a:ea typeface="Calibri" pitchFamily="34" charset="-122"/>
                <a:cs typeface="Calibri" pitchFamily="34" charset="-120"/>
              </a:rPr>
              <a:t>Codify structural principles only:</a:t>
            </a:r>
            <a:endParaRPr lang="en-US" sz="1000" dirty="0"/>
          </a:p>
          <a:p>
            <a:pPr marL="0" indent="0">
              <a:lnSpc>
                <a:spcPct val="130000"/>
              </a:lnSpc>
              <a:buNone/>
            </a:pPr>
            <a:r>
              <a:rPr lang="en-US" sz="1000" dirty="0">
                <a:solidFill>
                  <a:srgbClr val="1E293B"/>
                </a:solidFill>
                <a:latin typeface="Calibri" pitchFamily="34" charset="0"/>
                <a:ea typeface="Calibri" pitchFamily="34" charset="-122"/>
                <a:cs typeface="Calibri" pitchFamily="34" charset="-120"/>
              </a:rPr>
              <a:t>good-faith negotiation, proportionality,</a:t>
            </a:r>
            <a:endParaRPr lang="en-US" sz="1000" dirty="0"/>
          </a:p>
          <a:p>
            <a:pPr marL="0" indent="0">
              <a:lnSpc>
                <a:spcPct val="130000"/>
              </a:lnSpc>
              <a:buNone/>
            </a:pPr>
            <a:r>
              <a:rPr lang="en-US" sz="1000" dirty="0">
                <a:solidFill>
                  <a:srgbClr val="1E293B"/>
                </a:solidFill>
                <a:latin typeface="Calibri" pitchFamily="34" charset="0"/>
                <a:ea typeface="Calibri" pitchFamily="34" charset="-122"/>
                <a:cs typeface="Calibri" pitchFamily="34" charset="-120"/>
              </a:rPr>
              <a:t>monetary remedies availability</a:t>
            </a:r>
            <a:endParaRPr lang="en-US" sz="1000" dirty="0"/>
          </a:p>
        </p:txBody>
      </p:sp>
      <p:sp>
        <p:nvSpPr>
          <p:cNvPr id="10" name="Shape 8"/>
          <p:cNvSpPr/>
          <p:nvPr/>
        </p:nvSpPr>
        <p:spPr>
          <a:xfrm>
            <a:off x="3337560" y="1463040"/>
            <a:ext cx="2468880" cy="2103120"/>
          </a:xfrm>
          <a:prstGeom prst="rect">
            <a:avLst/>
          </a:prstGeom>
          <a:solidFill>
            <a:srgbClr val="FFFFFF"/>
          </a:solidFill>
          <a:ln/>
          <a:effectLst>
            <a:outerShdw blurRad="50800" dist="25400" dir="8100000" algn="bl" rotWithShape="0">
              <a:srgbClr val="000000">
                <a:alpha val="12000"/>
              </a:srgbClr>
            </a:outerShdw>
          </a:effectLst>
        </p:spPr>
        <p:txBody>
          <a:bodyPr/>
          <a:lstStyle/>
          <a:p>
            <a:endParaRPr lang="en-IN"/>
          </a:p>
        </p:txBody>
      </p:sp>
      <p:sp>
        <p:nvSpPr>
          <p:cNvPr id="11" name="Shape 9"/>
          <p:cNvSpPr/>
          <p:nvPr/>
        </p:nvSpPr>
        <p:spPr>
          <a:xfrm>
            <a:off x="3337560" y="1463040"/>
            <a:ext cx="2468880" cy="457200"/>
          </a:xfrm>
          <a:prstGeom prst="rect">
            <a:avLst/>
          </a:prstGeom>
          <a:solidFill>
            <a:srgbClr val="0D7377"/>
          </a:solidFill>
          <a:ln/>
        </p:spPr>
        <p:txBody>
          <a:bodyPr/>
          <a:lstStyle/>
          <a:p>
            <a:endParaRPr lang="en-IN"/>
          </a:p>
        </p:txBody>
      </p:sp>
      <p:sp>
        <p:nvSpPr>
          <p:cNvPr id="12" name="Text 10"/>
          <p:cNvSpPr/>
          <p:nvPr/>
        </p:nvSpPr>
        <p:spPr>
          <a:xfrm>
            <a:off x="3337560" y="1481328"/>
            <a:ext cx="2468880" cy="228600"/>
          </a:xfrm>
          <a:prstGeom prst="rect">
            <a:avLst/>
          </a:prstGeom>
          <a:noFill/>
          <a:ln/>
        </p:spPr>
        <p:txBody>
          <a:bodyPr wrap="square" lIns="0" tIns="0" rIns="0" bIns="0" rtlCol="0" anchor="ctr"/>
          <a:lstStyle/>
          <a:p>
            <a:pPr marL="0" indent="0" algn="ctr">
              <a:buNone/>
            </a:pPr>
            <a:r>
              <a:rPr lang="en-US" sz="1100" b="1" dirty="0">
                <a:solidFill>
                  <a:srgbClr val="FFFFFF"/>
                </a:solidFill>
                <a:latin typeface="Calibri" pitchFamily="34" charset="0"/>
                <a:ea typeface="Calibri" pitchFamily="34" charset="-122"/>
                <a:cs typeface="Calibri" pitchFamily="34" charset="-120"/>
              </a:rPr>
              <a:t>LEVEL 2</a:t>
            </a:r>
            <a:endParaRPr lang="en-US" sz="1100" dirty="0"/>
          </a:p>
        </p:txBody>
      </p:sp>
      <p:sp>
        <p:nvSpPr>
          <p:cNvPr id="13" name="Text 11"/>
          <p:cNvSpPr/>
          <p:nvPr/>
        </p:nvSpPr>
        <p:spPr>
          <a:xfrm>
            <a:off x="3337560" y="1691640"/>
            <a:ext cx="2468880" cy="201168"/>
          </a:xfrm>
          <a:prstGeom prst="rect">
            <a:avLst/>
          </a:prstGeom>
          <a:noFill/>
          <a:ln/>
        </p:spPr>
        <p:txBody>
          <a:bodyPr wrap="square" lIns="0" tIns="0" rIns="0" bIns="0" rtlCol="0" anchor="ctr"/>
          <a:lstStyle/>
          <a:p>
            <a:pPr marL="0" indent="0" algn="ctr">
              <a:buNone/>
            </a:pPr>
            <a:r>
              <a:rPr lang="en-US" sz="900" dirty="0">
                <a:solidFill>
                  <a:srgbClr val="D0E0F0"/>
                </a:solidFill>
                <a:latin typeface="Calibri" pitchFamily="34" charset="0"/>
                <a:ea typeface="Calibri" pitchFamily="34" charset="-122"/>
                <a:cs typeface="Calibri" pitchFamily="34" charset="-120"/>
              </a:rPr>
              <a:t>Patent Office Guidelines</a:t>
            </a:r>
            <a:endParaRPr lang="en-US" sz="900" dirty="0"/>
          </a:p>
        </p:txBody>
      </p:sp>
      <p:sp>
        <p:nvSpPr>
          <p:cNvPr id="14" name="Text 12"/>
          <p:cNvSpPr/>
          <p:nvPr/>
        </p:nvSpPr>
        <p:spPr>
          <a:xfrm>
            <a:off x="3474720" y="2057400"/>
            <a:ext cx="2194560" cy="1371600"/>
          </a:xfrm>
          <a:prstGeom prst="rect">
            <a:avLst/>
          </a:prstGeom>
          <a:noFill/>
          <a:ln/>
        </p:spPr>
        <p:txBody>
          <a:bodyPr wrap="square" lIns="0" tIns="0" rIns="0" bIns="0" rtlCol="0" anchor="ctr"/>
          <a:lstStyle/>
          <a:p>
            <a:pPr marL="0" indent="0">
              <a:lnSpc>
                <a:spcPct val="130000"/>
              </a:lnSpc>
              <a:buNone/>
            </a:pPr>
            <a:r>
              <a:rPr lang="en-US" sz="1000" dirty="0">
                <a:solidFill>
                  <a:srgbClr val="1E293B"/>
                </a:solidFill>
                <a:latin typeface="Calibri" pitchFamily="34" charset="0"/>
                <a:ea typeface="Calibri" pitchFamily="34" charset="-122"/>
                <a:cs typeface="Calibri" pitchFamily="34" charset="-120"/>
              </a:rPr>
              <a:t>Operational standards, technical-effect</a:t>
            </a:r>
            <a:endParaRPr lang="en-US" sz="1000" dirty="0"/>
          </a:p>
          <a:p>
            <a:pPr marL="0" indent="0">
              <a:lnSpc>
                <a:spcPct val="130000"/>
              </a:lnSpc>
              <a:buNone/>
            </a:pPr>
            <a:r>
              <a:rPr lang="en-US" sz="1000" dirty="0">
                <a:solidFill>
                  <a:srgbClr val="1E293B"/>
                </a:solidFill>
                <a:latin typeface="Calibri" pitchFamily="34" charset="0"/>
                <a:ea typeface="Calibri" pitchFamily="34" charset="-122"/>
                <a:cs typeface="Calibri" pitchFamily="34" charset="-120"/>
              </a:rPr>
              <a:t>criteria, examination procedures.</a:t>
            </a:r>
            <a:endParaRPr lang="en-US" sz="1000" dirty="0"/>
          </a:p>
          <a:p>
            <a:pPr marL="0" indent="0">
              <a:lnSpc>
                <a:spcPct val="130000"/>
              </a:lnSpc>
              <a:buNone/>
            </a:pPr>
            <a:r>
              <a:rPr lang="en-US" sz="1000" dirty="0">
                <a:solidFill>
                  <a:srgbClr val="1E293B"/>
                </a:solidFill>
                <a:latin typeface="Calibri" pitchFamily="34" charset="0"/>
                <a:ea typeface="Calibri" pitchFamily="34" charset="-122"/>
                <a:cs typeface="Calibri" pitchFamily="34" charset="-120"/>
              </a:rPr>
              <a:t>Updatable without legislative action.</a:t>
            </a:r>
            <a:endParaRPr lang="en-US" sz="1000" dirty="0"/>
          </a:p>
        </p:txBody>
      </p:sp>
      <p:sp>
        <p:nvSpPr>
          <p:cNvPr id="15" name="Shape 13"/>
          <p:cNvSpPr/>
          <p:nvPr/>
        </p:nvSpPr>
        <p:spPr>
          <a:xfrm>
            <a:off x="6217920" y="1463040"/>
            <a:ext cx="2468880" cy="2103120"/>
          </a:xfrm>
          <a:prstGeom prst="rect">
            <a:avLst/>
          </a:prstGeom>
          <a:solidFill>
            <a:srgbClr val="FFFFFF"/>
          </a:solidFill>
          <a:ln/>
          <a:effectLst>
            <a:outerShdw blurRad="50800" dist="25400" dir="8100000" algn="bl" rotWithShape="0">
              <a:srgbClr val="000000">
                <a:alpha val="12000"/>
              </a:srgbClr>
            </a:outerShdw>
          </a:effectLst>
        </p:spPr>
        <p:txBody>
          <a:bodyPr/>
          <a:lstStyle/>
          <a:p>
            <a:endParaRPr lang="en-IN"/>
          </a:p>
        </p:txBody>
      </p:sp>
      <p:sp>
        <p:nvSpPr>
          <p:cNvPr id="16" name="Shape 14"/>
          <p:cNvSpPr/>
          <p:nvPr/>
        </p:nvSpPr>
        <p:spPr>
          <a:xfrm>
            <a:off x="6217920" y="1463040"/>
            <a:ext cx="2468880" cy="457200"/>
          </a:xfrm>
          <a:prstGeom prst="rect">
            <a:avLst/>
          </a:prstGeom>
          <a:solidFill>
            <a:srgbClr val="D4A843"/>
          </a:solidFill>
          <a:ln/>
        </p:spPr>
        <p:txBody>
          <a:bodyPr/>
          <a:lstStyle/>
          <a:p>
            <a:endParaRPr lang="en-IN"/>
          </a:p>
        </p:txBody>
      </p:sp>
      <p:sp>
        <p:nvSpPr>
          <p:cNvPr id="17" name="Text 15"/>
          <p:cNvSpPr/>
          <p:nvPr/>
        </p:nvSpPr>
        <p:spPr>
          <a:xfrm>
            <a:off x="6217920" y="1481328"/>
            <a:ext cx="2468880" cy="228600"/>
          </a:xfrm>
          <a:prstGeom prst="rect">
            <a:avLst/>
          </a:prstGeom>
          <a:noFill/>
          <a:ln/>
        </p:spPr>
        <p:txBody>
          <a:bodyPr wrap="square" lIns="0" tIns="0" rIns="0" bIns="0" rtlCol="0" anchor="ctr"/>
          <a:lstStyle/>
          <a:p>
            <a:pPr marL="0" indent="0" algn="ctr">
              <a:buNone/>
            </a:pPr>
            <a:r>
              <a:rPr lang="en-US" sz="1100" b="1" dirty="0">
                <a:solidFill>
                  <a:srgbClr val="FFFFFF"/>
                </a:solidFill>
                <a:latin typeface="Calibri" pitchFamily="34" charset="0"/>
                <a:ea typeface="Calibri" pitchFamily="34" charset="-122"/>
                <a:cs typeface="Calibri" pitchFamily="34" charset="-120"/>
              </a:rPr>
              <a:t>LEVEL 3</a:t>
            </a:r>
            <a:endParaRPr lang="en-US" sz="1100" dirty="0"/>
          </a:p>
        </p:txBody>
      </p:sp>
      <p:sp>
        <p:nvSpPr>
          <p:cNvPr id="18" name="Text 16"/>
          <p:cNvSpPr/>
          <p:nvPr/>
        </p:nvSpPr>
        <p:spPr>
          <a:xfrm>
            <a:off x="6217920" y="1691640"/>
            <a:ext cx="2468880" cy="201168"/>
          </a:xfrm>
          <a:prstGeom prst="rect">
            <a:avLst/>
          </a:prstGeom>
          <a:noFill/>
          <a:ln/>
        </p:spPr>
        <p:txBody>
          <a:bodyPr wrap="square" lIns="0" tIns="0" rIns="0" bIns="0" rtlCol="0" anchor="ctr"/>
          <a:lstStyle/>
          <a:p>
            <a:pPr marL="0" indent="0" algn="ctr">
              <a:buNone/>
            </a:pPr>
            <a:r>
              <a:rPr lang="en-US" sz="900" dirty="0">
                <a:solidFill>
                  <a:srgbClr val="D0E0F0"/>
                </a:solidFill>
                <a:latin typeface="Calibri" pitchFamily="34" charset="0"/>
                <a:ea typeface="Calibri" pitchFamily="34" charset="-122"/>
                <a:cs typeface="Calibri" pitchFamily="34" charset="-120"/>
              </a:rPr>
              <a:t>FFDRC Guidance</a:t>
            </a:r>
            <a:endParaRPr lang="en-US" sz="900" dirty="0"/>
          </a:p>
        </p:txBody>
      </p:sp>
      <p:sp>
        <p:nvSpPr>
          <p:cNvPr id="19" name="Text 17"/>
          <p:cNvSpPr/>
          <p:nvPr/>
        </p:nvSpPr>
        <p:spPr>
          <a:xfrm>
            <a:off x="6355080" y="2057400"/>
            <a:ext cx="2194560" cy="1371600"/>
          </a:xfrm>
          <a:prstGeom prst="rect">
            <a:avLst/>
          </a:prstGeom>
          <a:noFill/>
          <a:ln/>
        </p:spPr>
        <p:txBody>
          <a:bodyPr wrap="square" lIns="0" tIns="0" rIns="0" bIns="0" rtlCol="0" anchor="ctr"/>
          <a:lstStyle/>
          <a:p>
            <a:pPr marL="0" indent="0">
              <a:lnSpc>
                <a:spcPct val="130000"/>
              </a:lnSpc>
              <a:buNone/>
            </a:pPr>
            <a:r>
              <a:rPr lang="en-US" sz="1000" dirty="0">
                <a:solidFill>
                  <a:srgbClr val="1E293B"/>
                </a:solidFill>
                <a:latin typeface="Calibri" pitchFamily="34" charset="0"/>
                <a:ea typeface="Calibri" pitchFamily="34" charset="-122"/>
                <a:cs typeface="Calibri" pitchFamily="34" charset="-120"/>
              </a:rPr>
              <a:t>Negotiation protocols, FRAND</a:t>
            </a:r>
            <a:endParaRPr lang="en-US" sz="1000" dirty="0"/>
          </a:p>
          <a:p>
            <a:pPr marL="0" indent="0">
              <a:lnSpc>
                <a:spcPct val="130000"/>
              </a:lnSpc>
              <a:buNone/>
            </a:pPr>
            <a:r>
              <a:rPr lang="en-US" sz="1000" dirty="0">
                <a:solidFill>
                  <a:srgbClr val="1E293B"/>
                </a:solidFill>
                <a:latin typeface="Calibri" pitchFamily="34" charset="0"/>
                <a:ea typeface="Calibri" pitchFamily="34" charset="-122"/>
                <a:cs typeface="Calibri" pitchFamily="34" charset="-120"/>
              </a:rPr>
              <a:t>benchmarks, mediation procedures.</a:t>
            </a:r>
            <a:endParaRPr lang="en-US" sz="1000" dirty="0"/>
          </a:p>
          <a:p>
            <a:pPr marL="0" indent="0">
              <a:lnSpc>
                <a:spcPct val="130000"/>
              </a:lnSpc>
              <a:buNone/>
            </a:pPr>
            <a:r>
              <a:rPr lang="en-US" sz="1000" dirty="0">
                <a:solidFill>
                  <a:srgbClr val="1E293B"/>
                </a:solidFill>
                <a:latin typeface="Calibri" pitchFamily="34" charset="0"/>
                <a:ea typeface="Calibri" pitchFamily="34" charset="-122"/>
                <a:cs typeface="Calibri" pitchFamily="34" charset="-120"/>
              </a:rPr>
              <a:t>Non-binding, reviewable.</a:t>
            </a:r>
            <a:endParaRPr lang="en-US" sz="1000" dirty="0"/>
          </a:p>
        </p:txBody>
      </p:sp>
      <p:sp>
        <p:nvSpPr>
          <p:cNvPr id="20" name="Text 18"/>
          <p:cNvSpPr/>
          <p:nvPr/>
        </p:nvSpPr>
        <p:spPr>
          <a:xfrm>
            <a:off x="2880360" y="2103120"/>
            <a:ext cx="457200" cy="457200"/>
          </a:xfrm>
          <a:prstGeom prst="rect">
            <a:avLst/>
          </a:prstGeom>
          <a:noFill/>
          <a:ln/>
        </p:spPr>
        <p:txBody>
          <a:bodyPr wrap="square" lIns="0" tIns="0" rIns="0" bIns="0" rtlCol="0" anchor="ctr"/>
          <a:lstStyle/>
          <a:p>
            <a:pPr marL="0" indent="0" algn="ctr">
              <a:buNone/>
            </a:pPr>
            <a:r>
              <a:rPr lang="en-US" sz="2400" dirty="0">
                <a:solidFill>
                  <a:srgbClr val="64748B"/>
                </a:solidFill>
              </a:rPr>
              <a:t>→</a:t>
            </a:r>
            <a:endParaRPr lang="en-US" sz="2400" dirty="0"/>
          </a:p>
        </p:txBody>
      </p:sp>
      <p:sp>
        <p:nvSpPr>
          <p:cNvPr id="21" name="Text 19"/>
          <p:cNvSpPr/>
          <p:nvPr/>
        </p:nvSpPr>
        <p:spPr>
          <a:xfrm>
            <a:off x="5760720" y="2103120"/>
            <a:ext cx="457200" cy="457200"/>
          </a:xfrm>
          <a:prstGeom prst="rect">
            <a:avLst/>
          </a:prstGeom>
          <a:noFill/>
          <a:ln/>
        </p:spPr>
        <p:txBody>
          <a:bodyPr wrap="square" lIns="0" tIns="0" rIns="0" bIns="0" rtlCol="0" anchor="ctr"/>
          <a:lstStyle/>
          <a:p>
            <a:pPr marL="0" indent="0" algn="ctr">
              <a:buNone/>
            </a:pPr>
            <a:r>
              <a:rPr lang="en-US" sz="2400" dirty="0">
                <a:solidFill>
                  <a:srgbClr val="64748B"/>
                </a:solidFill>
              </a:rPr>
              <a:t>→</a:t>
            </a:r>
            <a:endParaRPr lang="en-US" sz="2400" dirty="0"/>
          </a:p>
        </p:txBody>
      </p:sp>
      <p:sp>
        <p:nvSpPr>
          <p:cNvPr id="22" name="Shape 20"/>
          <p:cNvSpPr/>
          <p:nvPr/>
        </p:nvSpPr>
        <p:spPr>
          <a:xfrm>
            <a:off x="457200" y="3840480"/>
            <a:ext cx="8229600" cy="1005840"/>
          </a:xfrm>
          <a:prstGeom prst="rect">
            <a:avLst/>
          </a:prstGeom>
          <a:solidFill>
            <a:srgbClr val="FFFFFF"/>
          </a:solidFill>
          <a:ln/>
          <a:effectLst>
            <a:outerShdw blurRad="50800" dist="25400" dir="8100000" algn="bl" rotWithShape="0">
              <a:srgbClr val="000000">
                <a:alpha val="12000"/>
              </a:srgbClr>
            </a:outerShdw>
          </a:effectLst>
        </p:spPr>
        <p:txBody>
          <a:bodyPr/>
          <a:lstStyle/>
          <a:p>
            <a:endParaRPr lang="en-IN"/>
          </a:p>
        </p:txBody>
      </p:sp>
      <p:sp>
        <p:nvSpPr>
          <p:cNvPr id="23" name="Shape 21"/>
          <p:cNvSpPr/>
          <p:nvPr/>
        </p:nvSpPr>
        <p:spPr>
          <a:xfrm>
            <a:off x="457200" y="3840480"/>
            <a:ext cx="73152" cy="1005840"/>
          </a:xfrm>
          <a:prstGeom prst="rect">
            <a:avLst/>
          </a:prstGeom>
          <a:solidFill>
            <a:srgbClr val="D4A843"/>
          </a:solidFill>
          <a:ln/>
        </p:spPr>
        <p:txBody>
          <a:bodyPr/>
          <a:lstStyle/>
          <a:p>
            <a:endParaRPr lang="en-IN"/>
          </a:p>
        </p:txBody>
      </p:sp>
      <p:sp>
        <p:nvSpPr>
          <p:cNvPr id="24" name="Text 22"/>
          <p:cNvSpPr/>
          <p:nvPr/>
        </p:nvSpPr>
        <p:spPr>
          <a:xfrm>
            <a:off x="731520" y="3886200"/>
            <a:ext cx="7772400" cy="274320"/>
          </a:xfrm>
          <a:prstGeom prst="rect">
            <a:avLst/>
          </a:prstGeom>
          <a:noFill/>
          <a:ln/>
        </p:spPr>
        <p:txBody>
          <a:bodyPr wrap="square" lIns="0" tIns="0" rIns="0" bIns="0" rtlCol="0" anchor="ctr"/>
          <a:lstStyle/>
          <a:p>
            <a:pPr marL="0" indent="0">
              <a:buNone/>
            </a:pPr>
            <a:r>
              <a:rPr lang="en-US" sz="1200" b="1" dirty="0">
                <a:solidFill>
                  <a:srgbClr val="D4A843"/>
                </a:solidFill>
                <a:latin typeface="Georgia" pitchFamily="34" charset="0"/>
                <a:ea typeface="Georgia" pitchFamily="34" charset="-122"/>
                <a:cs typeface="Georgia" pitchFamily="34" charset="-120"/>
              </a:rPr>
              <a:t>AVOIDING HARD-CODING</a:t>
            </a:r>
            <a:endParaRPr lang="en-US" sz="1200" dirty="0"/>
          </a:p>
        </p:txBody>
      </p:sp>
      <p:sp>
        <p:nvSpPr>
          <p:cNvPr id="25" name="Text 23"/>
          <p:cNvSpPr/>
          <p:nvPr/>
        </p:nvSpPr>
        <p:spPr>
          <a:xfrm>
            <a:off x="731520" y="4160520"/>
            <a:ext cx="7772400" cy="640080"/>
          </a:xfrm>
          <a:prstGeom prst="rect">
            <a:avLst/>
          </a:prstGeom>
          <a:noFill/>
          <a:ln/>
        </p:spPr>
        <p:txBody>
          <a:bodyPr wrap="square" lIns="0" tIns="0" rIns="0" bIns="0" rtlCol="0" anchor="ctr"/>
          <a:lstStyle/>
          <a:p>
            <a:pPr marL="0" indent="0">
              <a:lnSpc>
                <a:spcPct val="125000"/>
              </a:lnSpc>
              <a:buNone/>
            </a:pPr>
            <a:r>
              <a:rPr lang="en-US" sz="1050" dirty="0">
                <a:solidFill>
                  <a:srgbClr val="1E293B"/>
                </a:solidFill>
                <a:latin typeface="Calibri" pitchFamily="34" charset="0"/>
                <a:ea typeface="Calibri" pitchFamily="34" charset="-122"/>
                <a:cs typeface="Calibri" pitchFamily="34" charset="-120"/>
              </a:rPr>
              <a:t>The statute codifies principles (Level 1), not the specific Huawei v. ZTE sequential protocol. Operational detail sits in guidelines (Levels 2–3) that can evolve without legislative action—mirroring the EPO model where the European Patent Convention is stable while Examination Guidelines are updated regularly. Mandatory five-year review ensures periodic reassessment.</a:t>
            </a:r>
            <a:endParaRPr lang="en-US" sz="1050" dirty="0"/>
          </a:p>
        </p:txBody>
      </p:sp>
      <mc:AlternateContent xmlns:mc="http://schemas.openxmlformats.org/markup-compatibility/2006" xmlns:pslz="http://schemas.microsoft.com/office/powerpoint/2016/slidezoom">
        <mc:Choice Requires="pslz">
          <p:graphicFrame>
            <p:nvGraphicFramePr>
              <p:cNvPr id="29" name="Slide Zoom 28">
                <a:extLst>
                  <a:ext uri="{FF2B5EF4-FFF2-40B4-BE49-F238E27FC236}">
                    <a16:creationId xmlns:a16="http://schemas.microsoft.com/office/drawing/2014/main" id="{02E01F56-012D-493A-1762-DFFDA82342E3}"/>
                  </a:ext>
                </a:extLst>
              </p:cNvPr>
              <p:cNvGraphicFramePr>
                <a:graphicFrameLocks noChangeAspect="1"/>
              </p:cNvGraphicFramePr>
              <p:nvPr>
                <p:extLst>
                  <p:ext uri="{D42A27DB-BD31-4B8C-83A1-F6EECF244321}">
                    <p14:modId xmlns:p14="http://schemas.microsoft.com/office/powerpoint/2010/main" val="3751928433"/>
                  </p:ext>
                </p:extLst>
              </p:nvPr>
            </p:nvGraphicFramePr>
            <p:xfrm>
              <a:off x="5212080" y="1094749"/>
              <a:ext cx="2286000" cy="203699"/>
            </p:xfrm>
            <a:graphic>
              <a:graphicData uri="http://schemas.microsoft.com/office/powerpoint/2016/slidezoom">
                <pslz:sldZm>
                  <pslz:sldZmObj sldId="259" cId="0">
                    <pslz:zmPr id="{515FA84A-685F-4C2B-A2DD-D88C05EB2251}" returnToParent="0" transitionDur="1000">
                      <p166:blipFill xmlns:p166="http://schemas.microsoft.com/office/powerpoint/2016/6/main">
                        <a:blip r:embed="rId3"/>
                        <a:stretch>
                          <a:fillRect/>
                        </a:stretch>
                      </p166:blipFill>
                      <p166:spPr xmlns:p166="http://schemas.microsoft.com/office/powerpoint/2016/6/main">
                        <a:xfrm>
                          <a:off x="0" y="0"/>
                          <a:ext cx="2286000" cy="203699"/>
                        </a:xfrm>
                        <a:prstGeom prst="rect">
                          <a:avLst/>
                        </a:prstGeom>
                        <a:ln w="3175">
                          <a:solidFill>
                            <a:prstClr val="ltGray"/>
                          </a:solidFill>
                        </a:ln>
                      </p166:spPr>
                    </pslz:zmPr>
                  </pslz:sldZmObj>
                </pslz:sldZm>
              </a:graphicData>
            </a:graphic>
          </p:graphicFrame>
        </mc:Choice>
        <mc:Fallback xmlns="">
          <p:pic>
            <p:nvPicPr>
              <p:cNvPr id="29" name="Slide Zoom 28">
                <a:hlinkClick r:id="rId4" action="ppaction://hlinksldjump"/>
                <a:extLst>
                  <a:ext uri="{FF2B5EF4-FFF2-40B4-BE49-F238E27FC236}">
                    <a16:creationId xmlns:a16="http://schemas.microsoft.com/office/drawing/2014/main" id="{02E01F56-012D-493A-1762-DFFDA82342E3}"/>
                  </a:ext>
                </a:extLst>
              </p:cNvPr>
              <p:cNvPicPr>
                <a:picLocks noGrp="1" noRot="1" noChangeAspect="1" noMove="1" noResize="1" noEditPoints="1" noAdjustHandles="1" noChangeArrowheads="1" noChangeShapeType="1"/>
              </p:cNvPicPr>
              <p:nvPr/>
            </p:nvPicPr>
            <p:blipFill>
              <a:blip r:embed="rId5"/>
              <a:stretch>
                <a:fillRect/>
              </a:stretch>
            </p:blipFill>
            <p:spPr>
              <a:xfrm>
                <a:off x="5212080" y="1094749"/>
                <a:ext cx="2286000" cy="203699"/>
              </a:xfrm>
              <a:prstGeom prst="rect">
                <a:avLst/>
              </a:prstGeom>
              <a:ln w="3175">
                <a:solidFill>
                  <a:prstClr val="ltGray"/>
                </a:solidFill>
              </a:ln>
            </p:spPr>
          </p:pic>
        </mc:Fallback>
      </mc:AlternateContent>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hape 0"/>
          <p:cNvSpPr/>
          <p:nvPr/>
        </p:nvSpPr>
        <p:spPr>
          <a:xfrm>
            <a:off x="0" y="0"/>
            <a:ext cx="9144000" cy="822960"/>
          </a:xfrm>
          <a:prstGeom prst="rect">
            <a:avLst/>
          </a:prstGeom>
          <a:solidFill>
            <a:srgbClr val="1A5276"/>
          </a:solidFill>
          <a:ln/>
        </p:spPr>
        <p:txBody>
          <a:bodyPr/>
          <a:lstStyle/>
          <a:p>
            <a:endParaRPr lang="en-IN"/>
          </a:p>
        </p:txBody>
      </p:sp>
      <p:sp>
        <p:nvSpPr>
          <p:cNvPr id="3" name="Text 1"/>
          <p:cNvSpPr/>
          <p:nvPr/>
        </p:nvSpPr>
        <p:spPr>
          <a:xfrm>
            <a:off x="731520" y="91440"/>
            <a:ext cx="8229600" cy="640080"/>
          </a:xfrm>
          <a:prstGeom prst="rect">
            <a:avLst/>
          </a:prstGeom>
          <a:noFill/>
          <a:ln/>
        </p:spPr>
        <p:txBody>
          <a:bodyPr wrap="square" lIns="0" tIns="0" rIns="0" bIns="0" rtlCol="0" anchor="ctr"/>
          <a:lstStyle/>
          <a:p>
            <a:pPr marL="0" indent="0">
              <a:buNone/>
            </a:pPr>
            <a:r>
              <a:rPr lang="en-US" sz="2200" b="1" dirty="0">
                <a:solidFill>
                  <a:srgbClr val="FFFFFF"/>
                </a:solidFill>
                <a:latin typeface="Georgia" pitchFamily="34" charset="0"/>
                <a:ea typeface="Georgia" pitchFamily="34" charset="-122"/>
                <a:cs typeface="Georgia" pitchFamily="34" charset="-120"/>
              </a:rPr>
              <a:t>SECTION 3(k): SYSTEMIC INCONSISTENCY</a:t>
            </a:r>
            <a:endParaRPr lang="en-US" sz="2200" dirty="0"/>
          </a:p>
        </p:txBody>
      </p:sp>
      <p:sp>
        <p:nvSpPr>
          <p:cNvPr id="4" name="Text 2"/>
          <p:cNvSpPr/>
          <p:nvPr/>
        </p:nvSpPr>
        <p:spPr>
          <a:xfrm>
            <a:off x="457200" y="1051560"/>
            <a:ext cx="4114800" cy="320040"/>
          </a:xfrm>
          <a:prstGeom prst="rect">
            <a:avLst/>
          </a:prstGeom>
          <a:noFill/>
          <a:ln/>
        </p:spPr>
        <p:txBody>
          <a:bodyPr wrap="square" lIns="0" tIns="0" rIns="0" bIns="0" rtlCol="0" anchor="ctr"/>
          <a:lstStyle/>
          <a:p>
            <a:pPr marL="0" indent="0">
              <a:buNone/>
            </a:pPr>
            <a:r>
              <a:rPr lang="en-US" sz="1300" b="1" dirty="0">
                <a:solidFill>
                  <a:srgbClr val="1A5276"/>
                </a:solidFill>
                <a:latin typeface="Georgia" pitchFamily="34" charset="0"/>
                <a:ea typeface="Georgia" pitchFamily="34" charset="-122"/>
                <a:cs typeface="Georgia" pitchFamily="34" charset="-120"/>
              </a:rPr>
              <a:t>THE BLACKBERRY CONTRADICTION</a:t>
            </a:r>
            <a:endParaRPr lang="en-US" sz="1300" dirty="0"/>
          </a:p>
        </p:txBody>
      </p:sp>
      <p:sp>
        <p:nvSpPr>
          <p:cNvPr id="5" name="Text 3"/>
          <p:cNvSpPr/>
          <p:nvPr/>
        </p:nvSpPr>
        <p:spPr>
          <a:xfrm>
            <a:off x="457200" y="1371600"/>
            <a:ext cx="4114800" cy="274320"/>
          </a:xfrm>
          <a:prstGeom prst="rect">
            <a:avLst/>
          </a:prstGeom>
          <a:noFill/>
          <a:ln/>
        </p:spPr>
        <p:txBody>
          <a:bodyPr wrap="square" lIns="0" tIns="0" rIns="0" bIns="0" rtlCol="0" anchor="ctr"/>
          <a:lstStyle/>
          <a:p>
            <a:pPr marL="0" indent="0">
              <a:buNone/>
            </a:pPr>
            <a:r>
              <a:rPr lang="en-US" sz="1000" i="1" dirty="0">
                <a:solidFill>
                  <a:srgbClr val="64748B"/>
                </a:solidFill>
                <a:latin typeface="Calibri" pitchFamily="34" charset="0"/>
                <a:ea typeface="Calibri" pitchFamily="34" charset="-122"/>
                <a:cs typeface="Calibri" pitchFamily="34" charset="-120"/>
              </a:rPr>
              <a:t>Same applicant  •  Same court  •  Different benches</a:t>
            </a:r>
            <a:endParaRPr lang="en-US" sz="1000" dirty="0"/>
          </a:p>
        </p:txBody>
      </p:sp>
      <p:sp>
        <p:nvSpPr>
          <p:cNvPr id="6" name="Shape 4"/>
          <p:cNvSpPr/>
          <p:nvPr/>
        </p:nvSpPr>
        <p:spPr>
          <a:xfrm>
            <a:off x="457200" y="1783080"/>
            <a:ext cx="1920240" cy="1554480"/>
          </a:xfrm>
          <a:prstGeom prst="rect">
            <a:avLst/>
          </a:prstGeom>
          <a:solidFill>
            <a:srgbClr val="FFFFFF"/>
          </a:solidFill>
          <a:ln/>
          <a:effectLst>
            <a:outerShdw blurRad="50800" dist="25400" dir="8100000" algn="bl" rotWithShape="0">
              <a:srgbClr val="000000">
                <a:alpha val="12000"/>
              </a:srgbClr>
            </a:outerShdw>
          </a:effectLst>
        </p:spPr>
        <p:txBody>
          <a:bodyPr/>
          <a:lstStyle/>
          <a:p>
            <a:endParaRPr lang="en-IN"/>
          </a:p>
        </p:txBody>
      </p:sp>
      <p:sp>
        <p:nvSpPr>
          <p:cNvPr id="7" name="Shape 5"/>
          <p:cNvSpPr/>
          <p:nvPr/>
        </p:nvSpPr>
        <p:spPr>
          <a:xfrm>
            <a:off x="457200" y="1783080"/>
            <a:ext cx="1920240" cy="73152"/>
          </a:xfrm>
          <a:prstGeom prst="rect">
            <a:avLst/>
          </a:prstGeom>
          <a:solidFill>
            <a:srgbClr val="C0392B"/>
          </a:solidFill>
          <a:ln/>
        </p:spPr>
        <p:txBody>
          <a:bodyPr/>
          <a:lstStyle/>
          <a:p>
            <a:endParaRPr lang="en-IN"/>
          </a:p>
        </p:txBody>
      </p:sp>
      <p:pic>
        <p:nvPicPr>
          <p:cNvPr id="8" name="Image 0" descr="preencoded.png"/>
          <p:cNvPicPr>
            <a:picLocks noChangeAspect="1"/>
          </p:cNvPicPr>
          <p:nvPr/>
        </p:nvPicPr>
        <p:blipFill>
          <a:blip r:embed="rId3"/>
          <a:stretch>
            <a:fillRect/>
          </a:stretch>
        </p:blipFill>
        <p:spPr>
          <a:xfrm>
            <a:off x="1143000" y="1965960"/>
            <a:ext cx="320040" cy="320040"/>
          </a:xfrm>
          <a:prstGeom prst="rect">
            <a:avLst/>
          </a:prstGeom>
        </p:spPr>
      </p:pic>
      <p:sp>
        <p:nvSpPr>
          <p:cNvPr id="9" name="Text 6"/>
          <p:cNvSpPr/>
          <p:nvPr/>
        </p:nvSpPr>
        <p:spPr>
          <a:xfrm>
            <a:off x="548640" y="2331720"/>
            <a:ext cx="1737360" cy="228600"/>
          </a:xfrm>
          <a:prstGeom prst="rect">
            <a:avLst/>
          </a:prstGeom>
          <a:noFill/>
          <a:ln/>
        </p:spPr>
        <p:txBody>
          <a:bodyPr wrap="square" lIns="0" tIns="0" rIns="0" bIns="0" rtlCol="0" anchor="ctr"/>
          <a:lstStyle/>
          <a:p>
            <a:pPr marL="0" indent="0" algn="ctr">
              <a:buNone/>
            </a:pPr>
            <a:r>
              <a:rPr lang="en-US" sz="1000" b="1" dirty="0">
                <a:solidFill>
                  <a:srgbClr val="1E293B"/>
                </a:solidFill>
                <a:latin typeface="Georgia" pitchFamily="34" charset="0"/>
                <a:ea typeface="Georgia" pitchFamily="34" charset="-122"/>
                <a:cs typeface="Georgia" pitchFamily="34" charset="-120"/>
              </a:rPr>
              <a:t>C.A. 229/2022</a:t>
            </a:r>
            <a:endParaRPr lang="en-US" sz="1000" dirty="0"/>
          </a:p>
        </p:txBody>
      </p:sp>
      <p:sp>
        <p:nvSpPr>
          <p:cNvPr id="10" name="Text 7"/>
          <p:cNvSpPr/>
          <p:nvPr/>
        </p:nvSpPr>
        <p:spPr>
          <a:xfrm>
            <a:off x="548640" y="2560320"/>
            <a:ext cx="1737360" cy="685800"/>
          </a:xfrm>
          <a:prstGeom prst="rect">
            <a:avLst/>
          </a:prstGeom>
          <a:noFill/>
          <a:ln/>
        </p:spPr>
        <p:txBody>
          <a:bodyPr wrap="square" lIns="0" tIns="0" rIns="0" bIns="0" rtlCol="0" anchor="ctr"/>
          <a:lstStyle/>
          <a:p>
            <a:pPr marL="0" indent="0" algn="ctr">
              <a:lnSpc>
                <a:spcPct val="120000"/>
              </a:lnSpc>
              <a:buNone/>
            </a:pPr>
            <a:r>
              <a:rPr lang="en-US" sz="900" dirty="0">
                <a:solidFill>
                  <a:srgbClr val="64748B"/>
                </a:solidFill>
                <a:latin typeface="Calibri" pitchFamily="34" charset="0"/>
                <a:ea typeface="Calibri" pitchFamily="34" charset="-122"/>
                <a:cs typeface="Calibri" pitchFamily="34" charset="-120"/>
              </a:rPr>
              <a:t>REFUSED</a:t>
            </a:r>
            <a:endParaRPr lang="en-US" sz="900" dirty="0"/>
          </a:p>
          <a:p>
            <a:pPr marL="0" indent="0" algn="ctr">
              <a:lnSpc>
                <a:spcPct val="120000"/>
              </a:lnSpc>
              <a:buNone/>
            </a:pPr>
            <a:r>
              <a:rPr lang="en-US" sz="900" dirty="0">
                <a:solidFill>
                  <a:srgbClr val="64748B"/>
                </a:solidFill>
                <a:latin typeface="Calibri" pitchFamily="34" charset="0"/>
                <a:ea typeface="Calibri" pitchFamily="34" charset="-122"/>
                <a:cs typeface="Calibri" pitchFamily="34" charset="-120"/>
              </a:rPr>
              <a:t>Wireless systems</a:t>
            </a:r>
            <a:endParaRPr lang="en-US" sz="900" dirty="0"/>
          </a:p>
          <a:p>
            <a:pPr marL="0" indent="0" algn="ctr">
              <a:lnSpc>
                <a:spcPct val="120000"/>
              </a:lnSpc>
              <a:buNone/>
            </a:pPr>
            <a:r>
              <a:rPr lang="en-US" sz="900" dirty="0">
                <a:solidFill>
                  <a:srgbClr val="64748B"/>
                </a:solidFill>
                <a:latin typeface="Calibri" pitchFamily="34" charset="0"/>
                <a:ea typeface="Calibri" pitchFamily="34" charset="-122"/>
                <a:cs typeface="Calibri" pitchFamily="34" charset="-120"/>
              </a:rPr>
              <a:t>administration—</a:t>
            </a:r>
            <a:endParaRPr lang="en-US" sz="900" dirty="0"/>
          </a:p>
          <a:p>
            <a:pPr marL="0" indent="0" algn="ctr">
              <a:lnSpc>
                <a:spcPct val="120000"/>
              </a:lnSpc>
              <a:buNone/>
            </a:pPr>
            <a:r>
              <a:rPr lang="en-US" sz="900" dirty="0">
                <a:solidFill>
                  <a:srgbClr val="64748B"/>
                </a:solidFill>
                <a:latin typeface="Calibri" pitchFamily="34" charset="0"/>
                <a:ea typeface="Calibri" pitchFamily="34" charset="-122"/>
                <a:cs typeface="Calibri" pitchFamily="34" charset="-120"/>
              </a:rPr>
              <a:t>'mere if-then-else'</a:t>
            </a:r>
            <a:endParaRPr lang="en-US" sz="900" dirty="0"/>
          </a:p>
        </p:txBody>
      </p:sp>
      <p:sp>
        <p:nvSpPr>
          <p:cNvPr id="11" name="Shape 8"/>
          <p:cNvSpPr/>
          <p:nvPr/>
        </p:nvSpPr>
        <p:spPr>
          <a:xfrm>
            <a:off x="2651760" y="1783080"/>
            <a:ext cx="1920240" cy="1554480"/>
          </a:xfrm>
          <a:prstGeom prst="rect">
            <a:avLst/>
          </a:prstGeom>
          <a:solidFill>
            <a:srgbClr val="FFFFFF"/>
          </a:solidFill>
          <a:ln/>
          <a:effectLst>
            <a:outerShdw blurRad="50800" dist="25400" dir="8100000" algn="bl" rotWithShape="0">
              <a:srgbClr val="000000">
                <a:alpha val="12000"/>
              </a:srgbClr>
            </a:outerShdw>
          </a:effectLst>
        </p:spPr>
        <p:txBody>
          <a:bodyPr/>
          <a:lstStyle/>
          <a:p>
            <a:endParaRPr lang="en-IN"/>
          </a:p>
        </p:txBody>
      </p:sp>
      <p:sp>
        <p:nvSpPr>
          <p:cNvPr id="12" name="Shape 9"/>
          <p:cNvSpPr/>
          <p:nvPr/>
        </p:nvSpPr>
        <p:spPr>
          <a:xfrm>
            <a:off x="2651760" y="1783080"/>
            <a:ext cx="1920240" cy="73152"/>
          </a:xfrm>
          <a:prstGeom prst="rect">
            <a:avLst/>
          </a:prstGeom>
          <a:solidFill>
            <a:srgbClr val="27AE60"/>
          </a:solidFill>
          <a:ln/>
        </p:spPr>
        <p:txBody>
          <a:bodyPr/>
          <a:lstStyle/>
          <a:p>
            <a:endParaRPr lang="en-IN"/>
          </a:p>
        </p:txBody>
      </p:sp>
      <p:pic>
        <p:nvPicPr>
          <p:cNvPr id="13" name="Image 1" descr="preencoded.png"/>
          <p:cNvPicPr>
            <a:picLocks noChangeAspect="1"/>
          </p:cNvPicPr>
          <p:nvPr/>
        </p:nvPicPr>
        <p:blipFill>
          <a:blip r:embed="rId4"/>
          <a:stretch>
            <a:fillRect/>
          </a:stretch>
        </p:blipFill>
        <p:spPr>
          <a:xfrm>
            <a:off x="3383280" y="1965960"/>
            <a:ext cx="320040" cy="320040"/>
          </a:xfrm>
          <a:prstGeom prst="rect">
            <a:avLst/>
          </a:prstGeom>
        </p:spPr>
      </p:pic>
      <p:sp>
        <p:nvSpPr>
          <p:cNvPr id="14" name="Text 10"/>
          <p:cNvSpPr/>
          <p:nvPr/>
        </p:nvSpPr>
        <p:spPr>
          <a:xfrm>
            <a:off x="2743200" y="2331720"/>
            <a:ext cx="1737360" cy="228600"/>
          </a:xfrm>
          <a:prstGeom prst="rect">
            <a:avLst/>
          </a:prstGeom>
          <a:noFill/>
          <a:ln/>
        </p:spPr>
        <p:txBody>
          <a:bodyPr wrap="square" lIns="0" tIns="0" rIns="0" bIns="0" rtlCol="0" anchor="ctr"/>
          <a:lstStyle/>
          <a:p>
            <a:pPr marL="0" indent="0" algn="ctr">
              <a:buNone/>
            </a:pPr>
            <a:r>
              <a:rPr lang="en-US" sz="1000" b="1" dirty="0">
                <a:solidFill>
                  <a:srgbClr val="1E293B"/>
                </a:solidFill>
                <a:latin typeface="Georgia" pitchFamily="34" charset="0"/>
                <a:ea typeface="Georgia" pitchFamily="34" charset="-122"/>
                <a:cs typeface="Georgia" pitchFamily="34" charset="-120"/>
              </a:rPr>
              <a:t>C.A. 318/2022</a:t>
            </a:r>
            <a:endParaRPr lang="en-US" sz="1000" dirty="0"/>
          </a:p>
        </p:txBody>
      </p:sp>
      <p:sp>
        <p:nvSpPr>
          <p:cNvPr id="15" name="Text 11"/>
          <p:cNvSpPr/>
          <p:nvPr/>
        </p:nvSpPr>
        <p:spPr>
          <a:xfrm>
            <a:off x="2743200" y="2560320"/>
            <a:ext cx="1737360" cy="685800"/>
          </a:xfrm>
          <a:prstGeom prst="rect">
            <a:avLst/>
          </a:prstGeom>
          <a:noFill/>
          <a:ln/>
        </p:spPr>
        <p:txBody>
          <a:bodyPr wrap="square" lIns="0" tIns="0" rIns="0" bIns="0" rtlCol="0" anchor="ctr"/>
          <a:lstStyle/>
          <a:p>
            <a:pPr marL="0" indent="0" algn="ctr">
              <a:lnSpc>
                <a:spcPct val="120000"/>
              </a:lnSpc>
              <a:buNone/>
            </a:pPr>
            <a:r>
              <a:rPr lang="en-US" sz="900" dirty="0">
                <a:solidFill>
                  <a:srgbClr val="64748B"/>
                </a:solidFill>
                <a:latin typeface="Calibri" pitchFamily="34" charset="0"/>
                <a:ea typeface="Calibri" pitchFamily="34" charset="-122"/>
                <a:cs typeface="Calibri" pitchFamily="34" charset="-120"/>
              </a:rPr>
              <a:t>GRANTED</a:t>
            </a:r>
            <a:endParaRPr lang="en-US" sz="900" dirty="0"/>
          </a:p>
          <a:p>
            <a:pPr marL="0" indent="0" algn="ctr">
              <a:lnSpc>
                <a:spcPct val="120000"/>
              </a:lnSpc>
              <a:buNone/>
            </a:pPr>
            <a:r>
              <a:rPr lang="en-US" sz="900" dirty="0">
                <a:solidFill>
                  <a:srgbClr val="64748B"/>
                </a:solidFill>
                <a:latin typeface="Calibri" pitchFamily="34" charset="0"/>
                <a:ea typeface="Calibri" pitchFamily="34" charset="-122"/>
                <a:cs typeface="Calibri" pitchFamily="34" charset="-120"/>
              </a:rPr>
              <a:t>Auto-selection media</a:t>
            </a:r>
            <a:endParaRPr lang="en-US" sz="900" dirty="0"/>
          </a:p>
          <a:p>
            <a:pPr marL="0" indent="0" algn="ctr">
              <a:lnSpc>
                <a:spcPct val="120000"/>
              </a:lnSpc>
              <a:buNone/>
            </a:pPr>
            <a:r>
              <a:rPr lang="en-US" sz="900" dirty="0">
                <a:solidFill>
                  <a:srgbClr val="64748B"/>
                </a:solidFill>
                <a:latin typeface="Calibri" pitchFamily="34" charset="0"/>
                <a:ea typeface="Calibri" pitchFamily="34" charset="-122"/>
                <a:cs typeface="Calibri" pitchFamily="34" charset="-120"/>
              </a:rPr>
              <a:t>feature—materially</a:t>
            </a:r>
            <a:endParaRPr lang="en-US" sz="900" dirty="0"/>
          </a:p>
          <a:p>
            <a:pPr marL="0" indent="0" algn="ctr">
              <a:lnSpc>
                <a:spcPct val="120000"/>
              </a:lnSpc>
              <a:buNone/>
            </a:pPr>
            <a:r>
              <a:rPr lang="en-US" sz="900" dirty="0">
                <a:solidFill>
                  <a:srgbClr val="64748B"/>
                </a:solidFill>
                <a:latin typeface="Calibri" pitchFamily="34" charset="0"/>
                <a:ea typeface="Calibri" pitchFamily="34" charset="-122"/>
                <a:cs typeface="Calibri" pitchFamily="34" charset="-120"/>
              </a:rPr>
              <a:t>similar software</a:t>
            </a:r>
            <a:endParaRPr lang="en-US" sz="900" dirty="0"/>
          </a:p>
        </p:txBody>
      </p:sp>
      <p:sp>
        <p:nvSpPr>
          <p:cNvPr id="16" name="Text 12"/>
          <p:cNvSpPr/>
          <p:nvPr/>
        </p:nvSpPr>
        <p:spPr>
          <a:xfrm>
            <a:off x="5029200" y="1051560"/>
            <a:ext cx="3657600" cy="320040"/>
          </a:xfrm>
          <a:prstGeom prst="rect">
            <a:avLst/>
          </a:prstGeom>
          <a:noFill/>
          <a:ln/>
        </p:spPr>
        <p:txBody>
          <a:bodyPr wrap="square" lIns="0" tIns="0" rIns="0" bIns="0" rtlCol="0" anchor="ctr"/>
          <a:lstStyle/>
          <a:p>
            <a:pPr marL="0" indent="0">
              <a:buNone/>
            </a:pPr>
            <a:r>
              <a:rPr lang="en-US" sz="1300" b="1" dirty="0">
                <a:solidFill>
                  <a:srgbClr val="1A5276"/>
                </a:solidFill>
                <a:latin typeface="Georgia" pitchFamily="34" charset="0"/>
                <a:ea typeface="Georgia" pitchFamily="34" charset="-122"/>
                <a:cs typeface="Georgia" pitchFamily="34" charset="-120"/>
              </a:rPr>
              <a:t>FOUR INCONSISTENCIES</a:t>
            </a:r>
            <a:endParaRPr lang="en-US" sz="1300" dirty="0"/>
          </a:p>
        </p:txBody>
      </p:sp>
      <p:sp>
        <p:nvSpPr>
          <p:cNvPr id="17" name="Shape 13"/>
          <p:cNvSpPr/>
          <p:nvPr/>
        </p:nvSpPr>
        <p:spPr>
          <a:xfrm>
            <a:off x="5029200" y="1508760"/>
            <a:ext cx="320040" cy="320040"/>
          </a:xfrm>
          <a:prstGeom prst="ellipse">
            <a:avLst/>
          </a:prstGeom>
          <a:solidFill>
            <a:srgbClr val="C0392B"/>
          </a:solidFill>
          <a:ln/>
        </p:spPr>
        <p:txBody>
          <a:bodyPr/>
          <a:lstStyle/>
          <a:p>
            <a:endParaRPr lang="en-IN"/>
          </a:p>
        </p:txBody>
      </p:sp>
      <p:sp>
        <p:nvSpPr>
          <p:cNvPr id="18" name="Text 14"/>
          <p:cNvSpPr/>
          <p:nvPr/>
        </p:nvSpPr>
        <p:spPr>
          <a:xfrm>
            <a:off x="5029200" y="1508760"/>
            <a:ext cx="320040" cy="320040"/>
          </a:xfrm>
          <a:prstGeom prst="rect">
            <a:avLst/>
          </a:prstGeom>
          <a:noFill/>
          <a:ln/>
        </p:spPr>
        <p:txBody>
          <a:bodyPr wrap="square" lIns="0" tIns="0" rIns="0" bIns="0" rtlCol="0" anchor="ctr"/>
          <a:lstStyle/>
          <a:p>
            <a:pPr marL="0" indent="0" algn="ctr">
              <a:buNone/>
            </a:pPr>
            <a:r>
              <a:rPr lang="en-US" sz="1000" b="1" dirty="0">
                <a:solidFill>
                  <a:srgbClr val="FFFFFF"/>
                </a:solidFill>
                <a:latin typeface="Calibri" pitchFamily="34" charset="0"/>
                <a:ea typeface="Calibri" pitchFamily="34" charset="-122"/>
                <a:cs typeface="Calibri" pitchFamily="34" charset="-120"/>
              </a:rPr>
              <a:t>1</a:t>
            </a:r>
            <a:endParaRPr lang="en-US" sz="1000" dirty="0"/>
          </a:p>
        </p:txBody>
      </p:sp>
      <p:sp>
        <p:nvSpPr>
          <p:cNvPr id="19" name="Text 15"/>
          <p:cNvSpPr/>
          <p:nvPr/>
        </p:nvSpPr>
        <p:spPr>
          <a:xfrm>
            <a:off x="5440680" y="1508760"/>
            <a:ext cx="3246120" cy="411480"/>
          </a:xfrm>
          <a:prstGeom prst="rect">
            <a:avLst/>
          </a:prstGeom>
          <a:noFill/>
          <a:ln/>
        </p:spPr>
        <p:txBody>
          <a:bodyPr wrap="square" lIns="0" tIns="0" rIns="0" bIns="0" rtlCol="0" anchor="ctr"/>
          <a:lstStyle/>
          <a:p>
            <a:pPr marL="0" indent="0">
              <a:lnSpc>
                <a:spcPct val="115000"/>
              </a:lnSpc>
              <a:buNone/>
            </a:pPr>
            <a:r>
              <a:rPr lang="en-US" sz="950" dirty="0">
                <a:solidFill>
                  <a:srgbClr val="1E293B"/>
                </a:solidFill>
                <a:latin typeface="Calibri" pitchFamily="34" charset="0"/>
                <a:ea typeface="Calibri" pitchFamily="34" charset="-122"/>
                <a:cs typeface="Calibri" pitchFamily="34" charset="-120"/>
              </a:rPr>
              <a:t>Blackberry: Opposite outcomes on similar software inventions from same court</a:t>
            </a:r>
            <a:endParaRPr lang="en-US" sz="950" dirty="0"/>
          </a:p>
        </p:txBody>
      </p:sp>
      <p:sp>
        <p:nvSpPr>
          <p:cNvPr id="20" name="Shape 16"/>
          <p:cNvSpPr/>
          <p:nvPr/>
        </p:nvSpPr>
        <p:spPr>
          <a:xfrm>
            <a:off x="5029200" y="2011680"/>
            <a:ext cx="320040" cy="320040"/>
          </a:xfrm>
          <a:prstGeom prst="ellipse">
            <a:avLst/>
          </a:prstGeom>
          <a:solidFill>
            <a:srgbClr val="1A5276"/>
          </a:solidFill>
          <a:ln/>
        </p:spPr>
        <p:txBody>
          <a:bodyPr/>
          <a:lstStyle/>
          <a:p>
            <a:endParaRPr lang="en-IN"/>
          </a:p>
        </p:txBody>
      </p:sp>
      <p:sp>
        <p:nvSpPr>
          <p:cNvPr id="21" name="Text 17"/>
          <p:cNvSpPr/>
          <p:nvPr/>
        </p:nvSpPr>
        <p:spPr>
          <a:xfrm>
            <a:off x="5029200" y="2011680"/>
            <a:ext cx="320040" cy="320040"/>
          </a:xfrm>
          <a:prstGeom prst="rect">
            <a:avLst/>
          </a:prstGeom>
          <a:noFill/>
          <a:ln/>
        </p:spPr>
        <p:txBody>
          <a:bodyPr wrap="square" lIns="0" tIns="0" rIns="0" bIns="0" rtlCol="0" anchor="ctr"/>
          <a:lstStyle/>
          <a:p>
            <a:pPr marL="0" indent="0" algn="ctr">
              <a:buNone/>
            </a:pPr>
            <a:r>
              <a:rPr lang="en-US" sz="1000" b="1" dirty="0">
                <a:solidFill>
                  <a:srgbClr val="FFFFFF"/>
                </a:solidFill>
                <a:latin typeface="Calibri" pitchFamily="34" charset="0"/>
                <a:ea typeface="Calibri" pitchFamily="34" charset="-122"/>
                <a:cs typeface="Calibri" pitchFamily="34" charset="-120"/>
              </a:rPr>
              <a:t>2</a:t>
            </a:r>
            <a:endParaRPr lang="en-US" sz="1000" dirty="0"/>
          </a:p>
        </p:txBody>
      </p:sp>
      <p:sp>
        <p:nvSpPr>
          <p:cNvPr id="22" name="Text 18"/>
          <p:cNvSpPr/>
          <p:nvPr/>
        </p:nvSpPr>
        <p:spPr>
          <a:xfrm>
            <a:off x="5440680" y="2011680"/>
            <a:ext cx="3246120" cy="411480"/>
          </a:xfrm>
          <a:prstGeom prst="rect">
            <a:avLst/>
          </a:prstGeom>
          <a:noFill/>
          <a:ln/>
        </p:spPr>
        <p:txBody>
          <a:bodyPr wrap="square" lIns="0" tIns="0" rIns="0" bIns="0" rtlCol="0" anchor="ctr"/>
          <a:lstStyle/>
          <a:p>
            <a:pPr marL="0" indent="0">
              <a:lnSpc>
                <a:spcPct val="115000"/>
              </a:lnSpc>
              <a:buNone/>
            </a:pPr>
            <a:r>
              <a:rPr lang="en-US" sz="950" dirty="0">
                <a:solidFill>
                  <a:srgbClr val="1E293B"/>
                </a:solidFill>
                <a:latin typeface="Calibri" pitchFamily="34" charset="0"/>
                <a:ea typeface="Calibri" pitchFamily="34" charset="-122"/>
                <a:cs typeface="Calibri" pitchFamily="34" charset="-120"/>
              </a:rPr>
              <a:t>'Novel hardware' requirement applied (2016 CRI), then abandoned (Raytheon 2023)—no replacement</a:t>
            </a:r>
            <a:endParaRPr lang="en-US" sz="950" dirty="0"/>
          </a:p>
        </p:txBody>
      </p:sp>
      <p:sp>
        <p:nvSpPr>
          <p:cNvPr id="23" name="Shape 19"/>
          <p:cNvSpPr/>
          <p:nvPr/>
        </p:nvSpPr>
        <p:spPr>
          <a:xfrm>
            <a:off x="5029200" y="2514600"/>
            <a:ext cx="320040" cy="320040"/>
          </a:xfrm>
          <a:prstGeom prst="ellipse">
            <a:avLst/>
          </a:prstGeom>
          <a:solidFill>
            <a:srgbClr val="1A5276"/>
          </a:solidFill>
          <a:ln/>
        </p:spPr>
        <p:txBody>
          <a:bodyPr/>
          <a:lstStyle/>
          <a:p>
            <a:endParaRPr lang="en-IN"/>
          </a:p>
        </p:txBody>
      </p:sp>
      <p:sp>
        <p:nvSpPr>
          <p:cNvPr id="24" name="Text 20"/>
          <p:cNvSpPr/>
          <p:nvPr/>
        </p:nvSpPr>
        <p:spPr>
          <a:xfrm>
            <a:off x="5029200" y="2514600"/>
            <a:ext cx="320040" cy="320040"/>
          </a:xfrm>
          <a:prstGeom prst="rect">
            <a:avLst/>
          </a:prstGeom>
          <a:noFill/>
          <a:ln/>
        </p:spPr>
        <p:txBody>
          <a:bodyPr wrap="square" lIns="0" tIns="0" rIns="0" bIns="0" rtlCol="0" anchor="ctr"/>
          <a:lstStyle/>
          <a:p>
            <a:pPr marL="0" indent="0" algn="ctr">
              <a:buNone/>
            </a:pPr>
            <a:r>
              <a:rPr lang="en-US" sz="1000" b="1" dirty="0">
                <a:solidFill>
                  <a:srgbClr val="FFFFFF"/>
                </a:solidFill>
                <a:latin typeface="Calibri" pitchFamily="34" charset="0"/>
                <a:ea typeface="Calibri" pitchFamily="34" charset="-122"/>
                <a:cs typeface="Calibri" pitchFamily="34" charset="-120"/>
              </a:rPr>
              <a:t>3</a:t>
            </a:r>
            <a:endParaRPr lang="en-US" sz="1000" dirty="0"/>
          </a:p>
        </p:txBody>
      </p:sp>
      <p:sp>
        <p:nvSpPr>
          <p:cNvPr id="25" name="Text 21"/>
          <p:cNvSpPr/>
          <p:nvPr/>
        </p:nvSpPr>
        <p:spPr>
          <a:xfrm>
            <a:off x="5440680" y="2514600"/>
            <a:ext cx="3246120" cy="411480"/>
          </a:xfrm>
          <a:prstGeom prst="rect">
            <a:avLst/>
          </a:prstGeom>
          <a:noFill/>
          <a:ln/>
        </p:spPr>
        <p:txBody>
          <a:bodyPr wrap="square" lIns="0" tIns="0" rIns="0" bIns="0" rtlCol="0" anchor="ctr"/>
          <a:lstStyle/>
          <a:p>
            <a:pPr marL="0" indent="0">
              <a:lnSpc>
                <a:spcPct val="115000"/>
              </a:lnSpc>
              <a:buNone/>
            </a:pPr>
            <a:r>
              <a:rPr lang="en-US" sz="950" dirty="0">
                <a:solidFill>
                  <a:srgbClr val="1E293B"/>
                </a:solidFill>
                <a:latin typeface="Calibri" pitchFamily="34" charset="0"/>
                <a:ea typeface="Calibri" pitchFamily="34" charset="-122"/>
                <a:cs typeface="Calibri" pitchFamily="34" charset="-120"/>
              </a:rPr>
              <a:t>Ferid Allani vs OpenTV: Same EPO standard, opposite conclusions, no explanation</a:t>
            </a:r>
            <a:endParaRPr lang="en-US" sz="950" dirty="0"/>
          </a:p>
        </p:txBody>
      </p:sp>
      <p:sp>
        <p:nvSpPr>
          <p:cNvPr id="26" name="Shape 22"/>
          <p:cNvSpPr/>
          <p:nvPr/>
        </p:nvSpPr>
        <p:spPr>
          <a:xfrm>
            <a:off x="5029200" y="3017520"/>
            <a:ext cx="320040" cy="320040"/>
          </a:xfrm>
          <a:prstGeom prst="ellipse">
            <a:avLst/>
          </a:prstGeom>
          <a:solidFill>
            <a:srgbClr val="1A5276"/>
          </a:solidFill>
          <a:ln/>
        </p:spPr>
        <p:txBody>
          <a:bodyPr/>
          <a:lstStyle/>
          <a:p>
            <a:endParaRPr lang="en-IN"/>
          </a:p>
        </p:txBody>
      </p:sp>
      <p:sp>
        <p:nvSpPr>
          <p:cNvPr id="27" name="Text 23"/>
          <p:cNvSpPr/>
          <p:nvPr/>
        </p:nvSpPr>
        <p:spPr>
          <a:xfrm>
            <a:off x="5029200" y="3017520"/>
            <a:ext cx="320040" cy="320040"/>
          </a:xfrm>
          <a:prstGeom prst="rect">
            <a:avLst/>
          </a:prstGeom>
          <a:noFill/>
          <a:ln/>
        </p:spPr>
        <p:txBody>
          <a:bodyPr wrap="square" lIns="0" tIns="0" rIns="0" bIns="0" rtlCol="0" anchor="ctr"/>
          <a:lstStyle/>
          <a:p>
            <a:pPr marL="0" indent="0" algn="ctr">
              <a:buNone/>
            </a:pPr>
            <a:r>
              <a:rPr lang="en-US" sz="1000" b="1" dirty="0">
                <a:solidFill>
                  <a:srgbClr val="FFFFFF"/>
                </a:solidFill>
                <a:latin typeface="Calibri" pitchFamily="34" charset="0"/>
                <a:ea typeface="Calibri" pitchFamily="34" charset="-122"/>
                <a:cs typeface="Calibri" pitchFamily="34" charset="-120"/>
              </a:rPr>
              <a:t>4</a:t>
            </a:r>
            <a:endParaRPr lang="en-US" sz="1000" dirty="0"/>
          </a:p>
        </p:txBody>
      </p:sp>
      <p:sp>
        <p:nvSpPr>
          <p:cNvPr id="28" name="Text 24"/>
          <p:cNvSpPr/>
          <p:nvPr/>
        </p:nvSpPr>
        <p:spPr>
          <a:xfrm>
            <a:off x="5440680" y="3017520"/>
            <a:ext cx="3246120" cy="411480"/>
          </a:xfrm>
          <a:prstGeom prst="rect">
            <a:avLst/>
          </a:prstGeom>
          <a:noFill/>
          <a:ln/>
        </p:spPr>
        <p:txBody>
          <a:bodyPr wrap="square" lIns="0" tIns="0" rIns="0" bIns="0" rtlCol="0" anchor="ctr"/>
          <a:lstStyle/>
          <a:p>
            <a:pPr marL="0" indent="0">
              <a:lnSpc>
                <a:spcPct val="115000"/>
              </a:lnSpc>
              <a:buNone/>
            </a:pPr>
            <a:r>
              <a:rPr lang="en-US" sz="950" dirty="0">
                <a:solidFill>
                  <a:srgbClr val="1E293B"/>
                </a:solidFill>
                <a:latin typeface="Calibri" pitchFamily="34" charset="0"/>
                <a:ea typeface="Calibri" pitchFamily="34" charset="-122"/>
                <a:cs typeface="Calibri" pitchFamily="34" charset="-120"/>
              </a:rPr>
              <a:t>No Supreme Court guidance; Delhi HC decisions not binding on other High Courts</a:t>
            </a:r>
            <a:endParaRPr lang="en-US" sz="950" dirty="0"/>
          </a:p>
        </p:txBody>
      </p:sp>
      <p:sp>
        <p:nvSpPr>
          <p:cNvPr id="29" name="Shape 25"/>
          <p:cNvSpPr/>
          <p:nvPr/>
        </p:nvSpPr>
        <p:spPr>
          <a:xfrm>
            <a:off x="457200" y="3611880"/>
            <a:ext cx="8229600" cy="1143000"/>
          </a:xfrm>
          <a:prstGeom prst="rect">
            <a:avLst/>
          </a:prstGeom>
          <a:solidFill>
            <a:srgbClr val="FFFFFF"/>
          </a:solidFill>
          <a:ln/>
          <a:effectLst>
            <a:outerShdw blurRad="50800" dist="25400" dir="8100000" algn="bl" rotWithShape="0">
              <a:srgbClr val="000000">
                <a:alpha val="12000"/>
              </a:srgbClr>
            </a:outerShdw>
          </a:effectLst>
        </p:spPr>
        <p:txBody>
          <a:bodyPr/>
          <a:lstStyle/>
          <a:p>
            <a:endParaRPr lang="en-IN"/>
          </a:p>
        </p:txBody>
      </p:sp>
      <p:sp>
        <p:nvSpPr>
          <p:cNvPr id="30" name="Shape 26"/>
          <p:cNvSpPr/>
          <p:nvPr/>
        </p:nvSpPr>
        <p:spPr>
          <a:xfrm>
            <a:off x="457200" y="3611880"/>
            <a:ext cx="73152" cy="1143000"/>
          </a:xfrm>
          <a:prstGeom prst="rect">
            <a:avLst/>
          </a:prstGeom>
          <a:solidFill>
            <a:srgbClr val="0D7377"/>
          </a:solidFill>
          <a:ln/>
        </p:spPr>
        <p:txBody>
          <a:bodyPr/>
          <a:lstStyle/>
          <a:p>
            <a:endParaRPr lang="en-IN"/>
          </a:p>
        </p:txBody>
      </p:sp>
      <p:sp>
        <p:nvSpPr>
          <p:cNvPr id="31" name="Text 27"/>
          <p:cNvSpPr/>
          <p:nvPr/>
        </p:nvSpPr>
        <p:spPr>
          <a:xfrm>
            <a:off x="731520" y="3657600"/>
            <a:ext cx="7772400" cy="274320"/>
          </a:xfrm>
          <a:prstGeom prst="rect">
            <a:avLst/>
          </a:prstGeom>
          <a:noFill/>
          <a:ln/>
        </p:spPr>
        <p:txBody>
          <a:bodyPr wrap="square" lIns="0" tIns="0" rIns="0" bIns="0" rtlCol="0" anchor="ctr"/>
          <a:lstStyle/>
          <a:p>
            <a:pPr marL="0" indent="0">
              <a:buNone/>
            </a:pPr>
            <a:r>
              <a:rPr lang="en-US" sz="1200" b="1" dirty="0">
                <a:solidFill>
                  <a:srgbClr val="0D7377"/>
                </a:solidFill>
                <a:latin typeface="Georgia" pitchFamily="34" charset="0"/>
                <a:ea typeface="Georgia" pitchFamily="34" charset="-122"/>
                <a:cs typeface="Georgia" pitchFamily="34" charset="-120"/>
              </a:rPr>
              <a:t>WHY THIS MATTERS FOR SEPs</a:t>
            </a:r>
            <a:endParaRPr lang="en-US" sz="1200" dirty="0"/>
          </a:p>
        </p:txBody>
      </p:sp>
      <p:sp>
        <p:nvSpPr>
          <p:cNvPr id="32" name="Text 28"/>
          <p:cNvSpPr/>
          <p:nvPr/>
        </p:nvSpPr>
        <p:spPr>
          <a:xfrm>
            <a:off x="731520" y="3931920"/>
            <a:ext cx="7772400" cy="731520"/>
          </a:xfrm>
          <a:prstGeom prst="rect">
            <a:avLst/>
          </a:prstGeom>
          <a:noFill/>
          <a:ln/>
        </p:spPr>
        <p:txBody>
          <a:bodyPr wrap="square" lIns="0" tIns="0" rIns="0" bIns="0" rtlCol="0" anchor="ctr"/>
          <a:lstStyle/>
          <a:p>
            <a:pPr marL="0" indent="0">
              <a:lnSpc>
                <a:spcPct val="125000"/>
              </a:lnSpc>
              <a:buNone/>
            </a:pPr>
            <a:r>
              <a:rPr lang="en-US" sz="1050" dirty="0">
                <a:solidFill>
                  <a:srgbClr val="1E293B"/>
                </a:solidFill>
                <a:latin typeface="Calibri" pitchFamily="34" charset="0"/>
                <a:ea typeface="Calibri" pitchFamily="34" charset="-122"/>
                <a:cs typeface="Calibri" pitchFamily="34" charset="-120"/>
              </a:rPr>
              <a:t>Implementers cannot design around mandatory standards. An erroneously granted software SEP creates an unbreakable monopoly; erroneous invalidation deprives innovators of fair compensation for contributions the entire industry must use. The consequences of error are categorically worse than for ordinary patents.</a:t>
            </a:r>
            <a:endParaRPr lang="en-US" sz="105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hape 0"/>
          <p:cNvSpPr/>
          <p:nvPr/>
        </p:nvSpPr>
        <p:spPr>
          <a:xfrm>
            <a:off x="0" y="0"/>
            <a:ext cx="9144000" cy="822960"/>
          </a:xfrm>
          <a:prstGeom prst="rect">
            <a:avLst/>
          </a:prstGeom>
          <a:solidFill>
            <a:srgbClr val="0D7377"/>
          </a:solidFill>
          <a:ln/>
        </p:spPr>
        <p:txBody>
          <a:bodyPr/>
          <a:lstStyle/>
          <a:p>
            <a:endParaRPr lang="en-IN"/>
          </a:p>
        </p:txBody>
      </p:sp>
      <p:sp>
        <p:nvSpPr>
          <p:cNvPr id="3" name="Text 1"/>
          <p:cNvSpPr/>
          <p:nvPr/>
        </p:nvSpPr>
        <p:spPr>
          <a:xfrm>
            <a:off x="731520" y="91440"/>
            <a:ext cx="8229600" cy="640080"/>
          </a:xfrm>
          <a:prstGeom prst="rect">
            <a:avLst/>
          </a:prstGeom>
          <a:noFill/>
          <a:ln/>
        </p:spPr>
        <p:txBody>
          <a:bodyPr wrap="square" lIns="0" tIns="0" rIns="0" bIns="0" rtlCol="0" anchor="ctr"/>
          <a:lstStyle/>
          <a:p>
            <a:pPr marL="0" indent="0">
              <a:buNone/>
            </a:pPr>
            <a:r>
              <a:rPr lang="en-US" sz="1900" b="1" dirty="0">
                <a:solidFill>
                  <a:srgbClr val="FFFFFF"/>
                </a:solidFill>
                <a:latin typeface="Georgia" pitchFamily="34" charset="0"/>
                <a:ea typeface="Georgia" pitchFamily="34" charset="-122"/>
                <a:cs typeface="Georgia" pitchFamily="34" charset="-120"/>
              </a:rPr>
              <a:t>SECTION 3(k): GENERAL CLARIFICATION, NOT SEP-SPECIFIC</a:t>
            </a:r>
            <a:endParaRPr lang="en-US" sz="1900" dirty="0"/>
          </a:p>
        </p:txBody>
      </p:sp>
      <p:sp>
        <p:nvSpPr>
          <p:cNvPr id="4" name="Shape 2"/>
          <p:cNvSpPr/>
          <p:nvPr/>
        </p:nvSpPr>
        <p:spPr>
          <a:xfrm>
            <a:off x="457200" y="1097280"/>
            <a:ext cx="3840480" cy="2377440"/>
          </a:xfrm>
          <a:prstGeom prst="rect">
            <a:avLst/>
          </a:prstGeom>
          <a:solidFill>
            <a:srgbClr val="FFFFFF"/>
          </a:solidFill>
          <a:ln/>
          <a:effectLst>
            <a:outerShdw blurRad="50800" dist="25400" dir="8100000" algn="bl" rotWithShape="0">
              <a:srgbClr val="000000">
                <a:alpha val="12000"/>
              </a:srgbClr>
            </a:outerShdw>
          </a:effectLst>
        </p:spPr>
        <p:txBody>
          <a:bodyPr/>
          <a:lstStyle/>
          <a:p>
            <a:endParaRPr lang="en-IN"/>
          </a:p>
        </p:txBody>
      </p:sp>
      <p:sp>
        <p:nvSpPr>
          <p:cNvPr id="5" name="Shape 3"/>
          <p:cNvSpPr/>
          <p:nvPr/>
        </p:nvSpPr>
        <p:spPr>
          <a:xfrm>
            <a:off x="457200" y="1097280"/>
            <a:ext cx="3840480" cy="457200"/>
          </a:xfrm>
          <a:prstGeom prst="rect">
            <a:avLst/>
          </a:prstGeom>
          <a:solidFill>
            <a:srgbClr val="0D7377"/>
          </a:solidFill>
          <a:ln/>
        </p:spPr>
        <p:txBody>
          <a:bodyPr/>
          <a:lstStyle/>
          <a:p>
            <a:endParaRPr lang="en-IN"/>
          </a:p>
        </p:txBody>
      </p:sp>
      <p:sp>
        <p:nvSpPr>
          <p:cNvPr id="6" name="Text 4"/>
          <p:cNvSpPr/>
          <p:nvPr/>
        </p:nvSpPr>
        <p:spPr>
          <a:xfrm>
            <a:off x="457200" y="1115568"/>
            <a:ext cx="3840480" cy="420624"/>
          </a:xfrm>
          <a:prstGeom prst="rect">
            <a:avLst/>
          </a:prstGeom>
          <a:noFill/>
          <a:ln/>
        </p:spPr>
        <p:txBody>
          <a:bodyPr wrap="square" lIns="0" tIns="0" rIns="0" bIns="0" rtlCol="0" anchor="ctr"/>
          <a:lstStyle/>
          <a:p>
            <a:pPr marL="0" indent="0" algn="ctr">
              <a:buNone/>
            </a:pPr>
            <a:r>
              <a:rPr lang="en-US" sz="1400" b="1" dirty="0">
                <a:solidFill>
                  <a:srgbClr val="FFFFFF"/>
                </a:solidFill>
                <a:latin typeface="Georgia" pitchFamily="34" charset="0"/>
                <a:ea typeface="Georgia" pitchFamily="34" charset="-122"/>
                <a:cs typeface="Georgia" pitchFamily="34" charset="-120"/>
              </a:rPr>
              <a:t>TRACK 1: GUIDELINES</a:t>
            </a:r>
            <a:endParaRPr lang="en-US" sz="1400" dirty="0"/>
          </a:p>
        </p:txBody>
      </p:sp>
      <p:sp>
        <p:nvSpPr>
          <p:cNvPr id="7" name="Text 5"/>
          <p:cNvSpPr/>
          <p:nvPr/>
        </p:nvSpPr>
        <p:spPr>
          <a:xfrm>
            <a:off x="640080" y="1691640"/>
            <a:ext cx="3474720" cy="1645920"/>
          </a:xfrm>
          <a:prstGeom prst="rect">
            <a:avLst/>
          </a:prstGeom>
          <a:noFill/>
          <a:ln/>
        </p:spPr>
        <p:txBody>
          <a:bodyPr wrap="square" lIns="0" tIns="0" rIns="0" bIns="0" rtlCol="0" anchor="ctr"/>
          <a:lstStyle/>
          <a:p>
            <a:pPr marL="0" indent="0">
              <a:lnSpc>
                <a:spcPct val="125000"/>
              </a:lnSpc>
              <a:buNone/>
            </a:pPr>
            <a:r>
              <a:rPr lang="en-US" sz="1100" b="1" dirty="0">
                <a:solidFill>
                  <a:srgbClr val="1E293B"/>
                </a:solidFill>
                <a:latin typeface="Calibri" pitchFamily="34" charset="0"/>
                <a:ea typeface="Calibri" pitchFamily="34" charset="-122"/>
                <a:cs typeface="Calibri" pitchFamily="34" charset="-120"/>
              </a:rPr>
              <a:t>Patent Office guidelines defining
'technical effect'
</a:t>
            </a:r>
            <a:r>
              <a:rPr lang="en-US" sz="1000" b="1" dirty="0">
                <a:solidFill>
                  <a:srgbClr val="0D7377"/>
                </a:solidFill>
                <a:latin typeface="Calibri" pitchFamily="34" charset="0"/>
                <a:ea typeface="Calibri" pitchFamily="34" charset="-122"/>
                <a:cs typeface="Calibri" pitchFamily="34" charset="-120"/>
              </a:rPr>
              <a:t>• </a:t>
            </a:r>
            <a:r>
              <a:rPr lang="en-US" sz="1000" dirty="0">
                <a:solidFill>
                  <a:srgbClr val="1E293B"/>
                </a:solidFill>
                <a:latin typeface="Calibri" pitchFamily="34" charset="0"/>
                <a:ea typeface="Calibri" pitchFamily="34" charset="-122"/>
                <a:cs typeface="Calibri" pitchFamily="34" charset="-120"/>
              </a:rPr>
              <a:t>Drawing from EPO approach &amp; Ferid Allani
</a:t>
            </a:r>
            <a:endParaRPr lang="en-US" sz="1000" dirty="0"/>
          </a:p>
          <a:p>
            <a:pPr marL="0" indent="0">
              <a:lnSpc>
                <a:spcPct val="125000"/>
              </a:lnSpc>
              <a:buNone/>
            </a:pPr>
            <a:r>
              <a:rPr lang="en-US" sz="1000" b="1" dirty="0">
                <a:solidFill>
                  <a:srgbClr val="0D7377"/>
                </a:solidFill>
                <a:latin typeface="Calibri" pitchFamily="34" charset="0"/>
                <a:ea typeface="Calibri" pitchFamily="34" charset="-122"/>
                <a:cs typeface="Calibri" pitchFamily="34" charset="-120"/>
              </a:rPr>
              <a:t>• </a:t>
            </a:r>
            <a:r>
              <a:rPr lang="en-US" sz="1000" dirty="0">
                <a:solidFill>
                  <a:srgbClr val="1E293B"/>
                </a:solidFill>
                <a:latin typeface="Calibri" pitchFamily="34" charset="0"/>
                <a:ea typeface="Calibri" pitchFamily="34" charset="-122"/>
                <a:cs typeface="Calibri" pitchFamily="34" charset="-120"/>
              </a:rPr>
              <a:t>Updatable administratively—no legislation
</a:t>
            </a:r>
            <a:endParaRPr lang="en-US" sz="1000" dirty="0"/>
          </a:p>
          <a:p>
            <a:pPr marL="0" indent="0">
              <a:lnSpc>
                <a:spcPct val="125000"/>
              </a:lnSpc>
              <a:buNone/>
            </a:pPr>
            <a:r>
              <a:rPr lang="en-US" sz="1000" b="1" dirty="0">
                <a:solidFill>
                  <a:srgbClr val="0D7377"/>
                </a:solidFill>
                <a:latin typeface="Calibri" pitchFamily="34" charset="0"/>
                <a:ea typeface="Calibri" pitchFamily="34" charset="-122"/>
                <a:cs typeface="Calibri" pitchFamily="34" charset="-120"/>
              </a:rPr>
              <a:t>• </a:t>
            </a:r>
            <a:r>
              <a:rPr lang="en-US" sz="1000" dirty="0">
                <a:solidFill>
                  <a:srgbClr val="1E293B"/>
                </a:solidFill>
                <a:latin typeface="Calibri" pitchFamily="34" charset="0"/>
                <a:ea typeface="Calibri" pitchFamily="34" charset="-122"/>
                <a:cs typeface="Calibri" pitchFamily="34" charset="-120"/>
              </a:rPr>
              <a:t>Applies to ALL software patents</a:t>
            </a:r>
            <a:endParaRPr lang="en-US" sz="1000" dirty="0"/>
          </a:p>
        </p:txBody>
      </p:sp>
      <p:sp>
        <p:nvSpPr>
          <p:cNvPr id="8" name="Shape 6"/>
          <p:cNvSpPr/>
          <p:nvPr/>
        </p:nvSpPr>
        <p:spPr>
          <a:xfrm>
            <a:off x="4846320" y="1097280"/>
            <a:ext cx="3840480" cy="2377440"/>
          </a:xfrm>
          <a:prstGeom prst="rect">
            <a:avLst/>
          </a:prstGeom>
          <a:solidFill>
            <a:srgbClr val="FFFFFF"/>
          </a:solidFill>
          <a:ln/>
          <a:effectLst>
            <a:outerShdw blurRad="50800" dist="25400" dir="8100000" algn="bl" rotWithShape="0">
              <a:srgbClr val="000000">
                <a:alpha val="12000"/>
              </a:srgbClr>
            </a:outerShdw>
          </a:effectLst>
        </p:spPr>
        <p:txBody>
          <a:bodyPr/>
          <a:lstStyle/>
          <a:p>
            <a:endParaRPr lang="en-IN"/>
          </a:p>
        </p:txBody>
      </p:sp>
      <p:sp>
        <p:nvSpPr>
          <p:cNvPr id="9" name="Shape 7"/>
          <p:cNvSpPr/>
          <p:nvPr/>
        </p:nvSpPr>
        <p:spPr>
          <a:xfrm>
            <a:off x="4846320" y="1097280"/>
            <a:ext cx="3840480" cy="457200"/>
          </a:xfrm>
          <a:prstGeom prst="rect">
            <a:avLst/>
          </a:prstGeom>
          <a:solidFill>
            <a:srgbClr val="1A5276"/>
          </a:solidFill>
          <a:ln/>
        </p:spPr>
        <p:txBody>
          <a:bodyPr/>
          <a:lstStyle/>
          <a:p>
            <a:endParaRPr lang="en-IN"/>
          </a:p>
        </p:txBody>
      </p:sp>
      <p:sp>
        <p:nvSpPr>
          <p:cNvPr id="10" name="Text 8"/>
          <p:cNvSpPr/>
          <p:nvPr/>
        </p:nvSpPr>
        <p:spPr>
          <a:xfrm>
            <a:off x="4846320" y="1115568"/>
            <a:ext cx="3840480" cy="420624"/>
          </a:xfrm>
          <a:prstGeom prst="rect">
            <a:avLst/>
          </a:prstGeom>
          <a:noFill/>
          <a:ln/>
        </p:spPr>
        <p:txBody>
          <a:bodyPr wrap="square" lIns="0" tIns="0" rIns="0" bIns="0" rtlCol="0" anchor="ctr"/>
          <a:lstStyle/>
          <a:p>
            <a:pPr marL="0" indent="0" algn="ctr">
              <a:buNone/>
            </a:pPr>
            <a:r>
              <a:rPr lang="en-US" sz="1400" b="1" dirty="0">
                <a:solidFill>
                  <a:srgbClr val="FFFFFF"/>
                </a:solidFill>
                <a:latin typeface="Georgia" pitchFamily="34" charset="0"/>
                <a:ea typeface="Georgia" pitchFamily="34" charset="-122"/>
                <a:cs typeface="Georgia" pitchFamily="34" charset="-120"/>
              </a:rPr>
              <a:t>TRACK 2: LEGISLATIVE (IF NEEDED)</a:t>
            </a:r>
            <a:endParaRPr lang="en-US" sz="1400" dirty="0"/>
          </a:p>
        </p:txBody>
      </p:sp>
      <p:sp>
        <p:nvSpPr>
          <p:cNvPr id="11" name="Text 9"/>
          <p:cNvSpPr/>
          <p:nvPr/>
        </p:nvSpPr>
        <p:spPr>
          <a:xfrm>
            <a:off x="5029200" y="1691640"/>
            <a:ext cx="3474720" cy="1645920"/>
          </a:xfrm>
          <a:prstGeom prst="rect">
            <a:avLst/>
          </a:prstGeom>
          <a:noFill/>
          <a:ln/>
        </p:spPr>
        <p:txBody>
          <a:bodyPr wrap="square" lIns="0" tIns="0" rIns="0" bIns="0" rtlCol="0" anchor="ctr"/>
          <a:lstStyle/>
          <a:p>
            <a:pPr marL="0" indent="0">
              <a:lnSpc>
                <a:spcPct val="125000"/>
              </a:lnSpc>
              <a:buNone/>
            </a:pPr>
            <a:r>
              <a:rPr lang="en-US" sz="1100" b="1" dirty="0">
                <a:solidFill>
                  <a:srgbClr val="1E293B"/>
                </a:solidFill>
                <a:latin typeface="Calibri" pitchFamily="34" charset="0"/>
                <a:ea typeface="Calibri" pitchFamily="34" charset="-122"/>
                <a:cs typeface="Calibri" pitchFamily="34" charset="-120"/>
              </a:rPr>
              <a:t>Statutory amendment confirming
technical contribution ≠ excluded per se
</a:t>
            </a:r>
            <a:r>
              <a:rPr lang="en-US" sz="1000" b="1" dirty="0">
                <a:solidFill>
                  <a:srgbClr val="1A5276"/>
                </a:solidFill>
                <a:latin typeface="Calibri" pitchFamily="34" charset="0"/>
                <a:ea typeface="Calibri" pitchFamily="34" charset="-122"/>
                <a:cs typeface="Calibri" pitchFamily="34" charset="-120"/>
              </a:rPr>
              <a:t>• </a:t>
            </a:r>
            <a:r>
              <a:rPr lang="en-US" sz="1000" dirty="0">
                <a:solidFill>
                  <a:srgbClr val="1E293B"/>
                </a:solidFill>
                <a:latin typeface="Calibri" pitchFamily="34" charset="0"/>
                <a:ea typeface="Calibri" pitchFamily="34" charset="-122"/>
                <a:cs typeface="Calibri" pitchFamily="34" charset="-120"/>
              </a:rPr>
              <a:t>Principle only—no doctrinal formula in statute
</a:t>
            </a:r>
            <a:endParaRPr lang="en-US" sz="1000" dirty="0"/>
          </a:p>
          <a:p>
            <a:pPr marL="0" indent="0">
              <a:lnSpc>
                <a:spcPct val="125000"/>
              </a:lnSpc>
              <a:buNone/>
            </a:pPr>
            <a:r>
              <a:rPr lang="en-US" sz="1000" b="1" dirty="0">
                <a:solidFill>
                  <a:srgbClr val="1A5276"/>
                </a:solidFill>
                <a:latin typeface="Calibri" pitchFamily="34" charset="0"/>
                <a:ea typeface="Calibri" pitchFamily="34" charset="-122"/>
                <a:cs typeface="Calibri" pitchFamily="34" charset="-120"/>
              </a:rPr>
              <a:t>• </a:t>
            </a:r>
            <a:r>
              <a:rPr lang="en-US" sz="1000" dirty="0">
                <a:solidFill>
                  <a:srgbClr val="1E293B"/>
                </a:solidFill>
                <a:latin typeface="Calibri" pitchFamily="34" charset="0"/>
                <a:ea typeface="Calibri" pitchFamily="34" charset="-122"/>
                <a:cs typeface="Calibri" pitchFamily="34" charset="-120"/>
              </a:rPr>
              <a:t>Preserves judicial discretion to develop
</a:t>
            </a:r>
            <a:endParaRPr lang="en-US" sz="1000" dirty="0"/>
          </a:p>
          <a:p>
            <a:pPr marL="0" indent="0">
              <a:lnSpc>
                <a:spcPct val="125000"/>
              </a:lnSpc>
              <a:buNone/>
            </a:pPr>
            <a:r>
              <a:rPr lang="en-US" sz="1000" b="1" dirty="0">
                <a:solidFill>
                  <a:srgbClr val="1A5276"/>
                </a:solidFill>
                <a:latin typeface="Calibri" pitchFamily="34" charset="0"/>
                <a:ea typeface="Calibri" pitchFamily="34" charset="-122"/>
                <a:cs typeface="Calibri" pitchFamily="34" charset="-120"/>
              </a:rPr>
              <a:t>• </a:t>
            </a:r>
            <a:r>
              <a:rPr lang="en-US" sz="1000" dirty="0">
                <a:solidFill>
                  <a:srgbClr val="1E293B"/>
                </a:solidFill>
                <a:latin typeface="Calibri" pitchFamily="34" charset="0"/>
                <a:ea typeface="Calibri" pitchFamily="34" charset="-122"/>
                <a:cs typeface="Calibri" pitchFamily="34" charset="-120"/>
              </a:rPr>
              <a:t>Triggered only if Track 1 proves insufficient</a:t>
            </a:r>
            <a:endParaRPr lang="en-US" sz="1000" dirty="0"/>
          </a:p>
        </p:txBody>
      </p:sp>
      <p:sp>
        <p:nvSpPr>
          <p:cNvPr id="12" name="Shape 10"/>
          <p:cNvSpPr/>
          <p:nvPr/>
        </p:nvSpPr>
        <p:spPr>
          <a:xfrm>
            <a:off x="457200" y="3749040"/>
            <a:ext cx="8229600" cy="1097280"/>
          </a:xfrm>
          <a:prstGeom prst="rect">
            <a:avLst/>
          </a:prstGeom>
          <a:solidFill>
            <a:srgbClr val="FFFFFF"/>
          </a:solidFill>
          <a:ln/>
          <a:effectLst>
            <a:outerShdw blurRad="50800" dist="25400" dir="8100000" algn="bl" rotWithShape="0">
              <a:srgbClr val="000000">
                <a:alpha val="12000"/>
              </a:srgbClr>
            </a:outerShdw>
          </a:effectLst>
        </p:spPr>
        <p:txBody>
          <a:bodyPr/>
          <a:lstStyle/>
          <a:p>
            <a:endParaRPr lang="en-IN"/>
          </a:p>
        </p:txBody>
      </p:sp>
      <p:sp>
        <p:nvSpPr>
          <p:cNvPr id="13" name="Shape 11"/>
          <p:cNvSpPr/>
          <p:nvPr/>
        </p:nvSpPr>
        <p:spPr>
          <a:xfrm>
            <a:off x="457200" y="3749040"/>
            <a:ext cx="73152" cy="1097280"/>
          </a:xfrm>
          <a:prstGeom prst="rect">
            <a:avLst/>
          </a:prstGeom>
          <a:solidFill>
            <a:srgbClr val="D4A843"/>
          </a:solidFill>
          <a:ln/>
        </p:spPr>
        <p:txBody>
          <a:bodyPr/>
          <a:lstStyle/>
          <a:p>
            <a:endParaRPr lang="en-IN"/>
          </a:p>
        </p:txBody>
      </p:sp>
      <p:sp>
        <p:nvSpPr>
          <p:cNvPr id="14" name="Text 12"/>
          <p:cNvSpPr/>
          <p:nvPr/>
        </p:nvSpPr>
        <p:spPr>
          <a:xfrm>
            <a:off x="731520" y="3794760"/>
            <a:ext cx="7772400" cy="274320"/>
          </a:xfrm>
          <a:prstGeom prst="rect">
            <a:avLst/>
          </a:prstGeom>
          <a:noFill/>
          <a:ln/>
        </p:spPr>
        <p:txBody>
          <a:bodyPr wrap="square" lIns="0" tIns="0" rIns="0" bIns="0" rtlCol="0" anchor="ctr"/>
          <a:lstStyle/>
          <a:p>
            <a:pPr marL="0" indent="0">
              <a:buNone/>
            </a:pPr>
            <a:r>
              <a:rPr lang="en-US" sz="1200" b="1" dirty="0">
                <a:solidFill>
                  <a:srgbClr val="D4A843"/>
                </a:solidFill>
                <a:latin typeface="Georgia" pitchFamily="34" charset="0"/>
                <a:ea typeface="Georgia" pitchFamily="34" charset="-122"/>
                <a:cs typeface="Georgia" pitchFamily="34" charset="-120"/>
              </a:rPr>
              <a:t>THE SEP-SPECIFIC ELEMENT</a:t>
            </a:r>
            <a:endParaRPr lang="en-US" sz="1200" dirty="0"/>
          </a:p>
        </p:txBody>
      </p:sp>
      <p:sp>
        <p:nvSpPr>
          <p:cNvPr id="15" name="Text 13"/>
          <p:cNvSpPr/>
          <p:nvPr/>
        </p:nvSpPr>
        <p:spPr>
          <a:xfrm>
            <a:off x="731520" y="4069080"/>
            <a:ext cx="7772400" cy="685800"/>
          </a:xfrm>
          <a:prstGeom prst="rect">
            <a:avLst/>
          </a:prstGeom>
          <a:noFill/>
          <a:ln/>
        </p:spPr>
        <p:txBody>
          <a:bodyPr wrap="square" lIns="0" tIns="0" rIns="0" bIns="0" rtlCol="0" anchor="ctr"/>
          <a:lstStyle/>
          <a:p>
            <a:pPr marL="0" indent="0">
              <a:lnSpc>
                <a:spcPct val="125000"/>
              </a:lnSpc>
              <a:buNone/>
            </a:pPr>
            <a:r>
              <a:rPr lang="en-US" sz="1050" dirty="0">
                <a:solidFill>
                  <a:srgbClr val="1E293B"/>
                </a:solidFill>
                <a:latin typeface="Calibri" pitchFamily="34" charset="0"/>
                <a:ea typeface="Calibri" pitchFamily="34" charset="-122"/>
                <a:cs typeface="Calibri" pitchFamily="34" charset="-120"/>
              </a:rPr>
              <a:t>The two tracks above apply to ALL computer-related inventions—they are not SEP-specific. The only SEP-specific element is the dual essentiality-plus-patentability assessment in the registry (under Rec. 1)—an administrative procedure, not a change to Section 3(k) itself. This is justified because implementers cannot design around mandatory standards.</a:t>
            </a:r>
            <a:endParaRPr lang="en-US" sz="1050" dirty="0"/>
          </a:p>
        </p:txBody>
      </p:sp>
      <mc:AlternateContent xmlns:mc="http://schemas.openxmlformats.org/markup-compatibility/2006" xmlns:pslz="http://schemas.microsoft.com/office/powerpoint/2016/slidezoom">
        <mc:Choice Requires="pslz">
          <p:graphicFrame>
            <p:nvGraphicFramePr>
              <p:cNvPr id="17" name="Slide Zoom 16">
                <a:extLst>
                  <a:ext uri="{FF2B5EF4-FFF2-40B4-BE49-F238E27FC236}">
                    <a16:creationId xmlns:a16="http://schemas.microsoft.com/office/drawing/2014/main" id="{880975EF-EADE-07D5-C85C-46FCD1C9AD8D}"/>
                  </a:ext>
                </a:extLst>
              </p:cNvPr>
              <p:cNvGraphicFramePr>
                <a:graphicFrameLocks noChangeAspect="1"/>
              </p:cNvGraphicFramePr>
              <p:nvPr>
                <p:extLst>
                  <p:ext uri="{D42A27DB-BD31-4B8C-83A1-F6EECF244321}">
                    <p14:modId xmlns:p14="http://schemas.microsoft.com/office/powerpoint/2010/main" val="611071536"/>
                  </p:ext>
                </p:extLst>
              </p:nvPr>
            </p:nvGraphicFramePr>
            <p:xfrm>
              <a:off x="6858000" y="4869180"/>
              <a:ext cx="2286000" cy="274320"/>
            </p:xfrm>
            <a:graphic>
              <a:graphicData uri="http://schemas.microsoft.com/office/powerpoint/2016/slidezoom">
                <pslz:sldZm>
                  <pslz:sldZmObj sldId="259" cId="0">
                    <pslz:zmPr id="{B10FFAC0-BCEA-429C-9EFB-EFA53DACDEA1}" returnToParent="0" transitionDur="1000">
                      <p166:blipFill xmlns:p166="http://schemas.microsoft.com/office/powerpoint/2016/6/main">
                        <a:blip r:embed="rId3"/>
                        <a:stretch>
                          <a:fillRect/>
                        </a:stretch>
                      </p166:blipFill>
                      <p166:spPr xmlns:p166="http://schemas.microsoft.com/office/powerpoint/2016/6/main">
                        <a:xfrm>
                          <a:off x="0" y="0"/>
                          <a:ext cx="2286000" cy="274320"/>
                        </a:xfrm>
                        <a:prstGeom prst="rect">
                          <a:avLst/>
                        </a:prstGeom>
                        <a:ln w="3175">
                          <a:solidFill>
                            <a:prstClr val="ltGray"/>
                          </a:solidFill>
                        </a:ln>
                      </p166:spPr>
                    </pslz:zmPr>
                  </pslz:sldZmObj>
                </pslz:sldZm>
              </a:graphicData>
            </a:graphic>
          </p:graphicFrame>
        </mc:Choice>
        <mc:Fallback xmlns="">
          <p:pic>
            <p:nvPicPr>
              <p:cNvPr id="17" name="Slide Zoom 16">
                <a:hlinkClick r:id="rId4" action="ppaction://hlinksldjump"/>
                <a:extLst>
                  <a:ext uri="{FF2B5EF4-FFF2-40B4-BE49-F238E27FC236}">
                    <a16:creationId xmlns:a16="http://schemas.microsoft.com/office/drawing/2014/main" id="{880975EF-EADE-07D5-C85C-46FCD1C9AD8D}"/>
                  </a:ext>
                </a:extLst>
              </p:cNvPr>
              <p:cNvPicPr>
                <a:picLocks noGrp="1" noRot="1" noChangeAspect="1" noMove="1" noResize="1" noEditPoints="1" noAdjustHandles="1" noChangeArrowheads="1" noChangeShapeType="1"/>
              </p:cNvPicPr>
              <p:nvPr/>
            </p:nvPicPr>
            <p:blipFill>
              <a:blip r:embed="rId5"/>
              <a:stretch>
                <a:fillRect/>
              </a:stretch>
            </p:blipFill>
            <p:spPr>
              <a:xfrm>
                <a:off x="6858000" y="4869180"/>
                <a:ext cx="2286000" cy="274320"/>
              </a:xfrm>
              <a:prstGeom prst="rect">
                <a:avLst/>
              </a:prstGeom>
              <a:ln w="3175">
                <a:solidFill>
                  <a:prstClr val="ltGray"/>
                </a:solidFill>
              </a:ln>
            </p:spPr>
          </p:pic>
        </mc:Fallback>
      </mc:AlternateContent>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hape 0"/>
          <p:cNvSpPr/>
          <p:nvPr/>
        </p:nvSpPr>
        <p:spPr>
          <a:xfrm>
            <a:off x="0" y="0"/>
            <a:ext cx="9144000" cy="822960"/>
          </a:xfrm>
          <a:prstGeom prst="rect">
            <a:avLst/>
          </a:prstGeom>
          <a:solidFill>
            <a:srgbClr val="1A5276"/>
          </a:solidFill>
          <a:ln/>
        </p:spPr>
        <p:txBody>
          <a:bodyPr/>
          <a:lstStyle/>
          <a:p>
            <a:endParaRPr lang="en-IN"/>
          </a:p>
        </p:txBody>
      </p:sp>
      <p:sp>
        <p:nvSpPr>
          <p:cNvPr id="3" name="Text 1"/>
          <p:cNvSpPr/>
          <p:nvPr/>
        </p:nvSpPr>
        <p:spPr>
          <a:xfrm>
            <a:off x="731520" y="91440"/>
            <a:ext cx="8229600" cy="640080"/>
          </a:xfrm>
          <a:prstGeom prst="rect">
            <a:avLst/>
          </a:prstGeom>
          <a:noFill/>
          <a:ln/>
        </p:spPr>
        <p:txBody>
          <a:bodyPr wrap="square" lIns="0" tIns="0" rIns="0" bIns="0" rtlCol="0" anchor="ctr"/>
          <a:lstStyle/>
          <a:p>
            <a:pPr marL="0" indent="0">
              <a:buNone/>
            </a:pPr>
            <a:r>
              <a:rPr lang="en-US" sz="1800" b="1" dirty="0">
                <a:solidFill>
                  <a:schemeClr val="bg1"/>
                </a:solidFill>
                <a:latin typeface="Georgia" pitchFamily="34" charset="0"/>
                <a:ea typeface="Georgia" pitchFamily="34" charset="-122"/>
                <a:cs typeface="Georgia" pitchFamily="34" charset="-120"/>
                <a:hlinkClick r:id="rId3" action="ppaction://hlinksldjump">
                  <a:extLst>
                    <a:ext uri="{A12FA001-AC4F-418D-AE19-62706E023703}">
                      <ahyp:hlinkClr xmlns:ahyp="http://schemas.microsoft.com/office/drawing/2018/hyperlinkcolor" val="tx"/>
                    </a:ext>
                  </a:extLst>
                </a:hlinkClick>
              </a:rPr>
              <a:t>THE ESSENTIALITY PROBLEM: WHY INDEPENDENT VERIFICATION FAILS</a:t>
            </a:r>
            <a:endParaRPr lang="en-US" sz="1800" dirty="0">
              <a:solidFill>
                <a:schemeClr val="bg1"/>
              </a:solidFill>
            </a:endParaRPr>
          </a:p>
        </p:txBody>
      </p:sp>
      <p:graphicFrame>
        <p:nvGraphicFramePr>
          <p:cNvPr id="4" name="Chart 0"/>
          <p:cNvGraphicFramePr/>
          <p:nvPr/>
        </p:nvGraphicFramePr>
        <p:xfrm>
          <a:off x="274320" y="1005840"/>
          <a:ext cx="3200400" cy="2743200"/>
        </p:xfrm>
        <a:graphic>
          <a:graphicData uri="http://schemas.openxmlformats.org/drawingml/2006/chart">
            <c:chart xmlns:c="http://schemas.openxmlformats.org/drawingml/2006/chart" xmlns:r="http://schemas.openxmlformats.org/officeDocument/2006/relationships" r:id="rId4"/>
          </a:graphicData>
        </a:graphic>
      </p:graphicFrame>
      <p:sp>
        <p:nvSpPr>
          <p:cNvPr id="5" name="Text 2"/>
          <p:cNvSpPr/>
          <p:nvPr/>
        </p:nvSpPr>
        <p:spPr>
          <a:xfrm>
            <a:off x="3840480" y="1005840"/>
            <a:ext cx="5029200" cy="320040"/>
          </a:xfrm>
          <a:prstGeom prst="rect">
            <a:avLst/>
          </a:prstGeom>
          <a:noFill/>
          <a:ln/>
        </p:spPr>
        <p:txBody>
          <a:bodyPr wrap="square" lIns="0" tIns="0" rIns="0" bIns="0" rtlCol="0" anchor="ctr"/>
          <a:lstStyle/>
          <a:p>
            <a:pPr marL="0" indent="0">
              <a:buNone/>
            </a:pPr>
            <a:r>
              <a:rPr lang="en-US" sz="1200" b="1" dirty="0">
                <a:solidFill>
                  <a:srgbClr val="1A5276"/>
                </a:solidFill>
                <a:latin typeface="Georgia" pitchFamily="34" charset="0"/>
                <a:ea typeface="Georgia" pitchFamily="34" charset="-122"/>
                <a:cs typeface="Georgia" pitchFamily="34" charset="-120"/>
              </a:rPr>
              <a:t>THREE BARRIERS TO INDEPENDENT VERIFICATION</a:t>
            </a:r>
            <a:endParaRPr lang="en-US" sz="1200" dirty="0"/>
          </a:p>
        </p:txBody>
      </p:sp>
      <p:sp>
        <p:nvSpPr>
          <p:cNvPr id="6" name="Shape 3"/>
          <p:cNvSpPr/>
          <p:nvPr/>
        </p:nvSpPr>
        <p:spPr>
          <a:xfrm>
            <a:off x="3840480" y="1508760"/>
            <a:ext cx="4846320" cy="731520"/>
          </a:xfrm>
          <a:prstGeom prst="rect">
            <a:avLst/>
          </a:prstGeom>
          <a:solidFill>
            <a:srgbClr val="FFFFFF"/>
          </a:solidFill>
          <a:ln/>
          <a:effectLst>
            <a:outerShdw blurRad="50800" dist="25400" dir="8100000" algn="bl" rotWithShape="0">
              <a:srgbClr val="000000">
                <a:alpha val="12000"/>
              </a:srgbClr>
            </a:outerShdw>
          </a:effectLst>
        </p:spPr>
        <p:txBody>
          <a:bodyPr/>
          <a:lstStyle/>
          <a:p>
            <a:endParaRPr lang="en-IN"/>
          </a:p>
        </p:txBody>
      </p:sp>
      <p:sp>
        <p:nvSpPr>
          <p:cNvPr id="7" name="Shape 4"/>
          <p:cNvSpPr/>
          <p:nvPr/>
        </p:nvSpPr>
        <p:spPr>
          <a:xfrm>
            <a:off x="3977640" y="1645920"/>
            <a:ext cx="457200" cy="457200"/>
          </a:xfrm>
          <a:prstGeom prst="ellipse">
            <a:avLst/>
          </a:prstGeom>
          <a:solidFill>
            <a:srgbClr val="1A5276"/>
          </a:solidFill>
          <a:ln/>
        </p:spPr>
        <p:txBody>
          <a:bodyPr/>
          <a:lstStyle/>
          <a:p>
            <a:endParaRPr lang="en-IN"/>
          </a:p>
        </p:txBody>
      </p:sp>
      <p:sp>
        <p:nvSpPr>
          <p:cNvPr id="8" name="Text 5"/>
          <p:cNvSpPr/>
          <p:nvPr/>
        </p:nvSpPr>
        <p:spPr>
          <a:xfrm>
            <a:off x="3977640" y="1645920"/>
            <a:ext cx="457200" cy="457200"/>
          </a:xfrm>
          <a:prstGeom prst="rect">
            <a:avLst/>
          </a:prstGeom>
          <a:noFill/>
          <a:ln/>
        </p:spPr>
        <p:txBody>
          <a:bodyPr wrap="square" lIns="0" tIns="0" rIns="0" bIns="0" rtlCol="0" anchor="ctr"/>
          <a:lstStyle/>
          <a:p>
            <a:pPr marL="0" indent="0" algn="ctr">
              <a:buNone/>
            </a:pPr>
            <a:r>
              <a:rPr lang="en-US" sz="1400" b="1" dirty="0">
                <a:solidFill>
                  <a:srgbClr val="FFFFFF"/>
                </a:solidFill>
                <a:latin typeface="Georgia" pitchFamily="34" charset="0"/>
                <a:ea typeface="Georgia" pitchFamily="34" charset="-122"/>
                <a:cs typeface="Georgia" pitchFamily="34" charset="-120"/>
              </a:rPr>
              <a:t>1</a:t>
            </a:r>
            <a:endParaRPr lang="en-US" sz="1400" dirty="0"/>
          </a:p>
        </p:txBody>
      </p:sp>
      <p:sp>
        <p:nvSpPr>
          <p:cNvPr id="9" name="Text 6"/>
          <p:cNvSpPr/>
          <p:nvPr/>
        </p:nvSpPr>
        <p:spPr>
          <a:xfrm>
            <a:off x="4572000" y="1554480"/>
            <a:ext cx="3931920" cy="228600"/>
          </a:xfrm>
          <a:prstGeom prst="rect">
            <a:avLst/>
          </a:prstGeom>
          <a:noFill/>
          <a:ln/>
        </p:spPr>
        <p:txBody>
          <a:bodyPr wrap="square" lIns="0" tIns="0" rIns="0" bIns="0" rtlCol="0" anchor="ctr"/>
          <a:lstStyle/>
          <a:p>
            <a:pPr marL="0" indent="0">
              <a:buNone/>
            </a:pPr>
            <a:r>
              <a:rPr lang="en-US" sz="1100" b="1" dirty="0">
                <a:solidFill>
                  <a:srgbClr val="1E293B"/>
                </a:solidFill>
                <a:latin typeface="Georgia" pitchFamily="34" charset="0"/>
                <a:ea typeface="Georgia" pitchFamily="34" charset="-122"/>
                <a:cs typeface="Georgia" pitchFamily="34" charset="-120"/>
              </a:rPr>
              <a:t>Scale &amp; Cost</a:t>
            </a:r>
            <a:endParaRPr lang="en-US" sz="1100" dirty="0"/>
          </a:p>
        </p:txBody>
      </p:sp>
      <p:sp>
        <p:nvSpPr>
          <p:cNvPr id="10" name="Text 7"/>
          <p:cNvSpPr/>
          <p:nvPr/>
        </p:nvSpPr>
        <p:spPr>
          <a:xfrm>
            <a:off x="4572000" y="1828800"/>
            <a:ext cx="3931920" cy="365760"/>
          </a:xfrm>
          <a:prstGeom prst="rect">
            <a:avLst/>
          </a:prstGeom>
          <a:noFill/>
          <a:ln/>
        </p:spPr>
        <p:txBody>
          <a:bodyPr wrap="square" lIns="0" tIns="0" rIns="0" bIns="0" rtlCol="0" anchor="ctr"/>
          <a:lstStyle/>
          <a:p>
            <a:pPr marL="0" indent="0">
              <a:lnSpc>
                <a:spcPct val="120000"/>
              </a:lnSpc>
              <a:buNone/>
            </a:pPr>
            <a:r>
              <a:rPr lang="en-US" sz="950" dirty="0">
                <a:solidFill>
                  <a:srgbClr val="64748B"/>
                </a:solidFill>
                <a:latin typeface="Calibri" pitchFamily="34" charset="0"/>
                <a:ea typeface="Calibri" pitchFamily="34" charset="-122"/>
                <a:cs typeface="Calibri" pitchFamily="34" charset="-120"/>
              </a:rPr>
              <a:t>90,000+ declared 5G SEPs. Verification costs USD 5,000–15,000 per patent family. Prohibitive for MSMEs.</a:t>
            </a:r>
            <a:endParaRPr lang="en-US" sz="950" dirty="0"/>
          </a:p>
        </p:txBody>
      </p:sp>
      <p:sp>
        <p:nvSpPr>
          <p:cNvPr id="11" name="Shape 8"/>
          <p:cNvSpPr/>
          <p:nvPr/>
        </p:nvSpPr>
        <p:spPr>
          <a:xfrm>
            <a:off x="3840480" y="2377440"/>
            <a:ext cx="4846320" cy="731520"/>
          </a:xfrm>
          <a:prstGeom prst="rect">
            <a:avLst/>
          </a:prstGeom>
          <a:solidFill>
            <a:srgbClr val="FFFFFF"/>
          </a:solidFill>
          <a:ln/>
          <a:effectLst>
            <a:outerShdw blurRad="50800" dist="25400" dir="8100000" algn="bl" rotWithShape="0">
              <a:srgbClr val="000000">
                <a:alpha val="12000"/>
              </a:srgbClr>
            </a:outerShdw>
          </a:effectLst>
        </p:spPr>
        <p:txBody>
          <a:bodyPr/>
          <a:lstStyle/>
          <a:p>
            <a:endParaRPr lang="en-IN"/>
          </a:p>
        </p:txBody>
      </p:sp>
      <p:sp>
        <p:nvSpPr>
          <p:cNvPr id="12" name="Shape 9"/>
          <p:cNvSpPr/>
          <p:nvPr/>
        </p:nvSpPr>
        <p:spPr>
          <a:xfrm>
            <a:off x="3977640" y="2514600"/>
            <a:ext cx="457200" cy="457200"/>
          </a:xfrm>
          <a:prstGeom prst="ellipse">
            <a:avLst/>
          </a:prstGeom>
          <a:solidFill>
            <a:srgbClr val="1A5276"/>
          </a:solidFill>
          <a:ln/>
        </p:spPr>
        <p:txBody>
          <a:bodyPr/>
          <a:lstStyle/>
          <a:p>
            <a:endParaRPr lang="en-IN"/>
          </a:p>
        </p:txBody>
      </p:sp>
      <p:sp>
        <p:nvSpPr>
          <p:cNvPr id="13" name="Text 10"/>
          <p:cNvSpPr/>
          <p:nvPr/>
        </p:nvSpPr>
        <p:spPr>
          <a:xfrm>
            <a:off x="3977640" y="2514600"/>
            <a:ext cx="457200" cy="457200"/>
          </a:xfrm>
          <a:prstGeom prst="rect">
            <a:avLst/>
          </a:prstGeom>
          <a:noFill/>
          <a:ln/>
        </p:spPr>
        <p:txBody>
          <a:bodyPr wrap="square" lIns="0" tIns="0" rIns="0" bIns="0" rtlCol="0" anchor="ctr"/>
          <a:lstStyle/>
          <a:p>
            <a:pPr marL="0" indent="0" algn="ctr">
              <a:buNone/>
            </a:pPr>
            <a:r>
              <a:rPr lang="en-US" sz="1400" b="1" dirty="0">
                <a:solidFill>
                  <a:srgbClr val="FFFFFF"/>
                </a:solidFill>
                <a:latin typeface="Georgia" pitchFamily="34" charset="0"/>
                <a:ea typeface="Georgia" pitchFamily="34" charset="-122"/>
                <a:cs typeface="Georgia" pitchFamily="34" charset="-120"/>
              </a:rPr>
              <a:t>2</a:t>
            </a:r>
            <a:endParaRPr lang="en-US" sz="1400" dirty="0"/>
          </a:p>
        </p:txBody>
      </p:sp>
      <p:sp>
        <p:nvSpPr>
          <p:cNvPr id="14" name="Text 11"/>
          <p:cNvSpPr/>
          <p:nvPr/>
        </p:nvSpPr>
        <p:spPr>
          <a:xfrm>
            <a:off x="4572000" y="2423160"/>
            <a:ext cx="3931920" cy="228600"/>
          </a:xfrm>
          <a:prstGeom prst="rect">
            <a:avLst/>
          </a:prstGeom>
          <a:noFill/>
          <a:ln/>
        </p:spPr>
        <p:txBody>
          <a:bodyPr wrap="square" lIns="0" tIns="0" rIns="0" bIns="0" rtlCol="0" anchor="ctr"/>
          <a:lstStyle/>
          <a:p>
            <a:pPr marL="0" indent="0">
              <a:buNone/>
            </a:pPr>
            <a:r>
              <a:rPr lang="en-US" sz="1100" b="1" dirty="0">
                <a:solidFill>
                  <a:srgbClr val="1E293B"/>
                </a:solidFill>
                <a:latin typeface="Georgia" pitchFamily="34" charset="0"/>
                <a:ea typeface="Georgia" pitchFamily="34" charset="-122"/>
                <a:cs typeface="Georgia" pitchFamily="34" charset="-120"/>
              </a:rPr>
              <a:t>Over-Declaration</a:t>
            </a:r>
            <a:endParaRPr lang="en-US" sz="1100" dirty="0"/>
          </a:p>
        </p:txBody>
      </p:sp>
      <p:sp>
        <p:nvSpPr>
          <p:cNvPr id="15" name="Text 12"/>
          <p:cNvSpPr/>
          <p:nvPr/>
        </p:nvSpPr>
        <p:spPr>
          <a:xfrm>
            <a:off x="4572000" y="2697480"/>
            <a:ext cx="3931920" cy="365760"/>
          </a:xfrm>
          <a:prstGeom prst="rect">
            <a:avLst/>
          </a:prstGeom>
          <a:noFill/>
          <a:ln/>
        </p:spPr>
        <p:txBody>
          <a:bodyPr wrap="square" lIns="0" tIns="0" rIns="0" bIns="0" rtlCol="0" anchor="ctr"/>
          <a:lstStyle/>
          <a:p>
            <a:pPr marL="0" indent="0">
              <a:lnSpc>
                <a:spcPct val="120000"/>
              </a:lnSpc>
              <a:buNone/>
            </a:pPr>
            <a:r>
              <a:rPr lang="en-US" sz="950" dirty="0">
                <a:solidFill>
                  <a:srgbClr val="64748B"/>
                </a:solidFill>
                <a:latin typeface="Calibri" pitchFamily="34" charset="0"/>
                <a:ea typeface="Calibri" pitchFamily="34" charset="-122"/>
                <a:cs typeface="Calibri" pitchFamily="34" charset="-120"/>
              </a:rPr>
              <a:t>Only 20–50% truly essential (EC estimate). Implementers cannot know which without costly assessment.</a:t>
            </a:r>
            <a:endParaRPr lang="en-US" sz="950" dirty="0"/>
          </a:p>
        </p:txBody>
      </p:sp>
      <p:sp>
        <p:nvSpPr>
          <p:cNvPr id="16" name="Shape 13"/>
          <p:cNvSpPr/>
          <p:nvPr/>
        </p:nvSpPr>
        <p:spPr>
          <a:xfrm>
            <a:off x="3840480" y="3246120"/>
            <a:ext cx="4846320" cy="731520"/>
          </a:xfrm>
          <a:prstGeom prst="rect">
            <a:avLst/>
          </a:prstGeom>
          <a:solidFill>
            <a:srgbClr val="FFFFFF"/>
          </a:solidFill>
          <a:ln/>
          <a:effectLst>
            <a:outerShdw blurRad="50800" dist="25400" dir="8100000" algn="bl" rotWithShape="0">
              <a:srgbClr val="000000">
                <a:alpha val="12000"/>
              </a:srgbClr>
            </a:outerShdw>
          </a:effectLst>
        </p:spPr>
        <p:txBody>
          <a:bodyPr/>
          <a:lstStyle/>
          <a:p>
            <a:endParaRPr lang="en-IN"/>
          </a:p>
        </p:txBody>
      </p:sp>
      <p:sp>
        <p:nvSpPr>
          <p:cNvPr id="17" name="Shape 14"/>
          <p:cNvSpPr/>
          <p:nvPr/>
        </p:nvSpPr>
        <p:spPr>
          <a:xfrm>
            <a:off x="3977640" y="3383280"/>
            <a:ext cx="457200" cy="457200"/>
          </a:xfrm>
          <a:prstGeom prst="ellipse">
            <a:avLst/>
          </a:prstGeom>
          <a:solidFill>
            <a:srgbClr val="1A5276"/>
          </a:solidFill>
          <a:ln/>
        </p:spPr>
        <p:txBody>
          <a:bodyPr/>
          <a:lstStyle/>
          <a:p>
            <a:endParaRPr lang="en-IN"/>
          </a:p>
        </p:txBody>
      </p:sp>
      <p:sp>
        <p:nvSpPr>
          <p:cNvPr id="18" name="Text 15"/>
          <p:cNvSpPr/>
          <p:nvPr/>
        </p:nvSpPr>
        <p:spPr>
          <a:xfrm>
            <a:off x="3977640" y="3383280"/>
            <a:ext cx="457200" cy="457200"/>
          </a:xfrm>
          <a:prstGeom prst="rect">
            <a:avLst/>
          </a:prstGeom>
          <a:noFill/>
          <a:ln/>
        </p:spPr>
        <p:txBody>
          <a:bodyPr wrap="square" lIns="0" tIns="0" rIns="0" bIns="0" rtlCol="0" anchor="ctr"/>
          <a:lstStyle/>
          <a:p>
            <a:pPr marL="0" indent="0" algn="ctr">
              <a:buNone/>
            </a:pPr>
            <a:r>
              <a:rPr lang="en-US" sz="1400" b="1" dirty="0">
                <a:solidFill>
                  <a:srgbClr val="FFFFFF"/>
                </a:solidFill>
                <a:latin typeface="Georgia" pitchFamily="34" charset="0"/>
                <a:ea typeface="Georgia" pitchFamily="34" charset="-122"/>
                <a:cs typeface="Georgia" pitchFamily="34" charset="-120"/>
              </a:rPr>
              <a:t>3</a:t>
            </a:r>
            <a:endParaRPr lang="en-US" sz="1400" dirty="0"/>
          </a:p>
        </p:txBody>
      </p:sp>
      <p:sp>
        <p:nvSpPr>
          <p:cNvPr id="19" name="Text 16"/>
          <p:cNvSpPr/>
          <p:nvPr/>
        </p:nvSpPr>
        <p:spPr>
          <a:xfrm>
            <a:off x="4572000" y="3291840"/>
            <a:ext cx="3931920" cy="228600"/>
          </a:xfrm>
          <a:prstGeom prst="rect">
            <a:avLst/>
          </a:prstGeom>
          <a:noFill/>
          <a:ln/>
        </p:spPr>
        <p:txBody>
          <a:bodyPr wrap="square" lIns="0" tIns="0" rIns="0" bIns="0" rtlCol="0" anchor="ctr"/>
          <a:lstStyle/>
          <a:p>
            <a:pPr marL="0" indent="0">
              <a:buNone/>
            </a:pPr>
            <a:r>
              <a:rPr lang="en-US" sz="1100" b="1" dirty="0">
                <a:solidFill>
                  <a:srgbClr val="1E293B"/>
                </a:solidFill>
                <a:latin typeface="Georgia" pitchFamily="34" charset="0"/>
                <a:ea typeface="Georgia" pitchFamily="34" charset="-122"/>
                <a:cs typeface="Georgia" pitchFamily="34" charset="-120"/>
              </a:rPr>
              <a:t>Legal Expertise Gap</a:t>
            </a:r>
            <a:endParaRPr lang="en-US" sz="1100" dirty="0"/>
          </a:p>
        </p:txBody>
      </p:sp>
      <p:sp>
        <p:nvSpPr>
          <p:cNvPr id="20" name="Text 17"/>
          <p:cNvSpPr/>
          <p:nvPr/>
        </p:nvSpPr>
        <p:spPr>
          <a:xfrm>
            <a:off x="4572000" y="3566160"/>
            <a:ext cx="3931920" cy="365760"/>
          </a:xfrm>
          <a:prstGeom prst="rect">
            <a:avLst/>
          </a:prstGeom>
          <a:noFill/>
          <a:ln/>
        </p:spPr>
        <p:txBody>
          <a:bodyPr wrap="square" lIns="0" tIns="0" rIns="0" bIns="0" rtlCol="0" anchor="ctr"/>
          <a:lstStyle/>
          <a:p>
            <a:pPr marL="0" indent="0">
              <a:lnSpc>
                <a:spcPct val="120000"/>
              </a:lnSpc>
              <a:buNone/>
            </a:pPr>
            <a:r>
              <a:rPr lang="en-US" sz="950" dirty="0">
                <a:solidFill>
                  <a:srgbClr val="64748B"/>
                </a:solidFill>
                <a:latin typeface="Calibri" pitchFamily="34" charset="0"/>
                <a:ea typeface="Calibri" pitchFamily="34" charset="-122"/>
                <a:cs typeface="Calibri" pitchFamily="34" charset="-120"/>
              </a:rPr>
              <a:t>Claim construction requires legal expertise beyond engineers' capability. Not just a technical exercise.</a:t>
            </a:r>
            <a:endParaRPr lang="en-US" sz="950" dirty="0"/>
          </a:p>
        </p:txBody>
      </p:sp>
      <p:sp>
        <p:nvSpPr>
          <p:cNvPr id="21" name="Shape 18"/>
          <p:cNvSpPr/>
          <p:nvPr/>
        </p:nvSpPr>
        <p:spPr>
          <a:xfrm>
            <a:off x="457200" y="4160520"/>
            <a:ext cx="8229600" cy="731520"/>
          </a:xfrm>
          <a:prstGeom prst="rect">
            <a:avLst/>
          </a:prstGeom>
          <a:solidFill>
            <a:srgbClr val="FFFFFF"/>
          </a:solidFill>
          <a:ln/>
          <a:effectLst>
            <a:outerShdw blurRad="50800" dist="25400" dir="8100000" algn="bl" rotWithShape="0">
              <a:srgbClr val="000000">
                <a:alpha val="12000"/>
              </a:srgbClr>
            </a:outerShdw>
          </a:effectLst>
        </p:spPr>
        <p:txBody>
          <a:bodyPr/>
          <a:lstStyle/>
          <a:p>
            <a:endParaRPr lang="en-IN"/>
          </a:p>
        </p:txBody>
      </p:sp>
      <p:sp>
        <p:nvSpPr>
          <p:cNvPr id="22" name="Shape 19"/>
          <p:cNvSpPr/>
          <p:nvPr/>
        </p:nvSpPr>
        <p:spPr>
          <a:xfrm>
            <a:off x="457200" y="4160520"/>
            <a:ext cx="73152" cy="731520"/>
          </a:xfrm>
          <a:prstGeom prst="rect">
            <a:avLst/>
          </a:prstGeom>
          <a:solidFill>
            <a:srgbClr val="0D7377"/>
          </a:solidFill>
          <a:ln/>
        </p:spPr>
        <p:txBody>
          <a:bodyPr/>
          <a:lstStyle/>
          <a:p>
            <a:endParaRPr lang="en-IN"/>
          </a:p>
        </p:txBody>
      </p:sp>
      <p:sp>
        <p:nvSpPr>
          <p:cNvPr id="23" name="Text 20"/>
          <p:cNvSpPr/>
          <p:nvPr/>
        </p:nvSpPr>
        <p:spPr>
          <a:xfrm>
            <a:off x="731520" y="4206240"/>
            <a:ext cx="7772400" cy="640080"/>
          </a:xfrm>
          <a:prstGeom prst="rect">
            <a:avLst/>
          </a:prstGeom>
          <a:noFill/>
          <a:ln/>
        </p:spPr>
        <p:txBody>
          <a:bodyPr wrap="square" lIns="0" tIns="0" rIns="0" bIns="0" rtlCol="0" anchor="ctr"/>
          <a:lstStyle/>
          <a:p>
            <a:pPr marL="0" indent="0">
              <a:lnSpc>
                <a:spcPct val="125000"/>
              </a:lnSpc>
              <a:buNone/>
            </a:pPr>
            <a:r>
              <a:rPr lang="en-US" sz="1050" dirty="0">
                <a:solidFill>
                  <a:srgbClr val="1E293B"/>
                </a:solidFill>
                <a:latin typeface="Calibri" pitchFamily="34" charset="0"/>
                <a:ea typeface="Calibri" pitchFamily="34" charset="-122"/>
                <a:cs typeface="Calibri" pitchFamily="34" charset="-120"/>
              </a:rPr>
              <a:t>Large implementers (Samsung, Apple) can self-verify. Policy must serve the entire market, including MSMEs. Centralised assessment via FFDRC achieves economies of scale and makes credible opinions available to all participants.</a:t>
            </a:r>
            <a:endParaRPr lang="en-US" sz="105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4F6FA"/>
        </a:solidFill>
        <a:effectLst/>
      </p:bgPr>
    </p:bg>
    <p:spTree>
      <p:nvGrpSpPr>
        <p:cNvPr id="1" name=""/>
        <p:cNvGrpSpPr/>
        <p:nvPr/>
      </p:nvGrpSpPr>
      <p:grpSpPr>
        <a:xfrm>
          <a:off x="0" y="0"/>
          <a:ext cx="0" cy="0"/>
          <a:chOff x="0" y="0"/>
          <a:chExt cx="0" cy="0"/>
        </a:xfrm>
      </p:grpSpPr>
      <p:sp>
        <p:nvSpPr>
          <p:cNvPr id="2" name="Shape 0"/>
          <p:cNvSpPr/>
          <p:nvPr/>
        </p:nvSpPr>
        <p:spPr>
          <a:xfrm>
            <a:off x="0" y="0"/>
            <a:ext cx="9144000" cy="960120"/>
          </a:xfrm>
          <a:prstGeom prst="rect">
            <a:avLst/>
          </a:prstGeom>
          <a:solidFill>
            <a:srgbClr val="0D1F3C"/>
          </a:solidFill>
          <a:ln w="12700">
            <a:solidFill>
              <a:srgbClr val="0D1F3C"/>
            </a:solidFill>
            <a:prstDash val="solid"/>
          </a:ln>
        </p:spPr>
        <p:txBody>
          <a:bodyPr/>
          <a:lstStyle/>
          <a:p>
            <a:endParaRPr lang="en-IN"/>
          </a:p>
        </p:txBody>
      </p:sp>
      <p:sp>
        <p:nvSpPr>
          <p:cNvPr id="3" name="Shape 1"/>
          <p:cNvSpPr/>
          <p:nvPr/>
        </p:nvSpPr>
        <p:spPr>
          <a:xfrm>
            <a:off x="0" y="960120"/>
            <a:ext cx="9144000" cy="54864"/>
          </a:xfrm>
          <a:prstGeom prst="rect">
            <a:avLst/>
          </a:prstGeom>
          <a:solidFill>
            <a:srgbClr val="C9A84C"/>
          </a:solidFill>
          <a:ln w="12700">
            <a:solidFill>
              <a:srgbClr val="C9A84C"/>
            </a:solidFill>
            <a:prstDash val="solid"/>
          </a:ln>
        </p:spPr>
        <p:txBody>
          <a:bodyPr/>
          <a:lstStyle/>
          <a:p>
            <a:endParaRPr lang="en-IN"/>
          </a:p>
        </p:txBody>
      </p:sp>
      <p:sp>
        <p:nvSpPr>
          <p:cNvPr id="4" name="Text 2"/>
          <p:cNvSpPr/>
          <p:nvPr/>
        </p:nvSpPr>
        <p:spPr>
          <a:xfrm>
            <a:off x="365760" y="91440"/>
            <a:ext cx="7772400" cy="548640"/>
          </a:xfrm>
          <a:prstGeom prst="rect">
            <a:avLst/>
          </a:prstGeom>
          <a:noFill/>
          <a:ln/>
        </p:spPr>
        <p:txBody>
          <a:bodyPr wrap="square" lIns="0" tIns="0" rIns="0" bIns="0" rtlCol="0" anchor="ctr"/>
          <a:lstStyle/>
          <a:p>
            <a:pPr marL="0" indent="0">
              <a:buNone/>
            </a:pPr>
            <a:r>
              <a:rPr lang="en-US" sz="2200" b="1" dirty="0">
                <a:solidFill>
                  <a:srgbClr val="FFFFFF"/>
                </a:solidFill>
                <a:latin typeface="Georgia" panose="02040502050405020303" pitchFamily="18" charset="0"/>
                <a:ea typeface="Calibri" pitchFamily="34" charset="-122"/>
                <a:cs typeface="Calibri" pitchFamily="34" charset="-120"/>
              </a:rPr>
              <a:t>Overview of Key Facts</a:t>
            </a:r>
            <a:endParaRPr lang="en-US" sz="2200" dirty="0">
              <a:latin typeface="Georgia" panose="02040502050405020303" pitchFamily="18" charset="0"/>
            </a:endParaRPr>
          </a:p>
        </p:txBody>
      </p:sp>
      <p:sp>
        <p:nvSpPr>
          <p:cNvPr id="5" name="Text 3"/>
          <p:cNvSpPr/>
          <p:nvPr/>
        </p:nvSpPr>
        <p:spPr>
          <a:xfrm>
            <a:off x="365760" y="594360"/>
            <a:ext cx="7772400" cy="320040"/>
          </a:xfrm>
          <a:prstGeom prst="rect">
            <a:avLst/>
          </a:prstGeom>
          <a:noFill/>
          <a:ln/>
        </p:spPr>
        <p:txBody>
          <a:bodyPr wrap="square" lIns="0" tIns="0" rIns="0" bIns="0" rtlCol="0" anchor="ctr"/>
          <a:lstStyle/>
          <a:p>
            <a:pPr marL="0" indent="0">
              <a:buNone/>
            </a:pPr>
            <a:r>
              <a:rPr lang="en-US" sz="1100" i="1" dirty="0">
                <a:solidFill>
                  <a:srgbClr val="C9A84C"/>
                </a:solidFill>
                <a:latin typeface="Calibri" pitchFamily="34" charset="0"/>
                <a:ea typeface="Calibri" pitchFamily="34" charset="-122"/>
                <a:cs typeface="Calibri" pitchFamily="34" charset="-120"/>
              </a:rPr>
              <a:t>Tau Ceti — A rapidly developing economy navigating the SEP challenge</a:t>
            </a:r>
            <a:endParaRPr lang="en-US" sz="1100" dirty="0"/>
          </a:p>
        </p:txBody>
      </p:sp>
      <p:sp>
        <p:nvSpPr>
          <p:cNvPr id="6" name="Shape 4"/>
          <p:cNvSpPr/>
          <p:nvPr/>
        </p:nvSpPr>
        <p:spPr>
          <a:xfrm>
            <a:off x="8503920" y="109728"/>
            <a:ext cx="502920" cy="274320"/>
          </a:xfrm>
          <a:prstGeom prst="rect">
            <a:avLst/>
          </a:prstGeom>
          <a:solidFill>
            <a:srgbClr val="C9A84C"/>
          </a:solidFill>
          <a:ln w="12700">
            <a:solidFill>
              <a:srgbClr val="C9A84C"/>
            </a:solidFill>
            <a:prstDash val="solid"/>
          </a:ln>
        </p:spPr>
        <p:txBody>
          <a:bodyPr/>
          <a:lstStyle/>
          <a:p>
            <a:endParaRPr lang="en-IN"/>
          </a:p>
        </p:txBody>
      </p:sp>
      <p:sp>
        <p:nvSpPr>
          <p:cNvPr id="7" name="Shape 5"/>
          <p:cNvSpPr/>
          <p:nvPr/>
        </p:nvSpPr>
        <p:spPr>
          <a:xfrm>
            <a:off x="320040" y="1143000"/>
            <a:ext cx="2651760" cy="1143000"/>
          </a:xfrm>
          <a:prstGeom prst="rect">
            <a:avLst/>
          </a:prstGeom>
          <a:solidFill>
            <a:srgbClr val="0D1F3C"/>
          </a:solidFill>
          <a:ln w="12700">
            <a:solidFill>
              <a:srgbClr val="0D1F3C"/>
            </a:solidFill>
            <a:prstDash val="solid"/>
          </a:ln>
          <a:effectLst>
            <a:outerShdw blurRad="101600" dist="38100" dir="8100000" algn="bl" rotWithShape="0">
              <a:srgbClr val="000000">
                <a:alpha val="12000"/>
              </a:srgbClr>
            </a:outerShdw>
          </a:effectLst>
        </p:spPr>
        <p:txBody>
          <a:bodyPr/>
          <a:lstStyle/>
          <a:p>
            <a:endParaRPr lang="en-IN"/>
          </a:p>
        </p:txBody>
      </p:sp>
      <p:sp>
        <p:nvSpPr>
          <p:cNvPr id="8" name="Text 6"/>
          <p:cNvSpPr/>
          <p:nvPr/>
        </p:nvSpPr>
        <p:spPr>
          <a:xfrm>
            <a:off x="411480" y="1234440"/>
            <a:ext cx="2468880" cy="594360"/>
          </a:xfrm>
          <a:prstGeom prst="rect">
            <a:avLst/>
          </a:prstGeom>
          <a:noFill/>
          <a:ln/>
        </p:spPr>
        <p:txBody>
          <a:bodyPr wrap="square" lIns="0" tIns="0" rIns="0" bIns="0" rtlCol="0" anchor="ctr"/>
          <a:lstStyle/>
          <a:p>
            <a:pPr marL="0" indent="0" algn="ctr">
              <a:buNone/>
            </a:pPr>
            <a:r>
              <a:rPr lang="en-US" sz="2800" b="1" dirty="0">
                <a:solidFill>
                  <a:srgbClr val="C9A84C"/>
                </a:solidFill>
                <a:latin typeface="Georgia" panose="02040502050405020303" pitchFamily="18" charset="0"/>
                <a:ea typeface="Calibri" pitchFamily="34" charset="-122"/>
                <a:cs typeface="Calibri" pitchFamily="34" charset="-120"/>
              </a:rPr>
              <a:t>1.2B</a:t>
            </a:r>
            <a:endParaRPr lang="en-US" sz="2800" dirty="0">
              <a:latin typeface="Georgia" panose="02040502050405020303" pitchFamily="18" charset="0"/>
            </a:endParaRPr>
          </a:p>
        </p:txBody>
      </p:sp>
      <p:sp>
        <p:nvSpPr>
          <p:cNvPr id="9" name="Text 7"/>
          <p:cNvSpPr/>
          <p:nvPr/>
        </p:nvSpPr>
        <p:spPr>
          <a:xfrm>
            <a:off x="411480" y="1810512"/>
            <a:ext cx="2468880" cy="256032"/>
          </a:xfrm>
          <a:prstGeom prst="rect">
            <a:avLst/>
          </a:prstGeom>
          <a:noFill/>
          <a:ln/>
        </p:spPr>
        <p:txBody>
          <a:bodyPr wrap="square" lIns="0" tIns="0" rIns="0" bIns="0" rtlCol="0" anchor="ctr"/>
          <a:lstStyle/>
          <a:p>
            <a:pPr marL="0" indent="0" algn="ctr">
              <a:buNone/>
            </a:pPr>
            <a:r>
              <a:rPr lang="en-US" sz="1100" b="1" dirty="0">
                <a:solidFill>
                  <a:srgbClr val="FFFFFF"/>
                </a:solidFill>
                <a:latin typeface="Calibri" pitchFamily="34" charset="0"/>
                <a:ea typeface="Calibri" pitchFamily="34" charset="-122"/>
                <a:cs typeface="Calibri" pitchFamily="34" charset="-120"/>
              </a:rPr>
              <a:t>Citizens</a:t>
            </a:r>
            <a:endParaRPr lang="en-US" sz="1100" dirty="0"/>
          </a:p>
        </p:txBody>
      </p:sp>
      <p:sp>
        <p:nvSpPr>
          <p:cNvPr id="10" name="Text 8"/>
          <p:cNvSpPr/>
          <p:nvPr/>
        </p:nvSpPr>
        <p:spPr>
          <a:xfrm>
            <a:off x="411480" y="2057400"/>
            <a:ext cx="2468880" cy="201168"/>
          </a:xfrm>
          <a:prstGeom prst="rect">
            <a:avLst/>
          </a:prstGeom>
          <a:noFill/>
          <a:ln/>
        </p:spPr>
        <p:txBody>
          <a:bodyPr wrap="square" lIns="0" tIns="0" rIns="0" bIns="0" rtlCol="0" anchor="ctr"/>
          <a:lstStyle/>
          <a:p>
            <a:pPr marL="0" indent="0" algn="ctr">
              <a:buNone/>
            </a:pPr>
            <a:r>
              <a:rPr lang="en-US" sz="850" i="1" dirty="0">
                <a:solidFill>
                  <a:srgbClr val="D9E8F5"/>
                </a:solidFill>
                <a:latin typeface="Calibri" pitchFamily="34" charset="0"/>
                <a:ea typeface="Calibri" pitchFamily="34" charset="-122"/>
                <a:cs typeface="Calibri" pitchFamily="34" charset="-120"/>
              </a:rPr>
              <a:t>Fastest-growing economy; large domestic market</a:t>
            </a:r>
            <a:endParaRPr lang="en-US" sz="850" dirty="0"/>
          </a:p>
        </p:txBody>
      </p:sp>
      <p:sp>
        <p:nvSpPr>
          <p:cNvPr id="11" name="Shape 9"/>
          <p:cNvSpPr/>
          <p:nvPr/>
        </p:nvSpPr>
        <p:spPr>
          <a:xfrm>
            <a:off x="3246120" y="1143000"/>
            <a:ext cx="2651760" cy="1143000"/>
          </a:xfrm>
          <a:prstGeom prst="rect">
            <a:avLst/>
          </a:prstGeom>
          <a:solidFill>
            <a:srgbClr val="0D1F3C"/>
          </a:solidFill>
          <a:ln w="12700">
            <a:solidFill>
              <a:srgbClr val="0D1F3C"/>
            </a:solidFill>
            <a:prstDash val="solid"/>
          </a:ln>
          <a:effectLst>
            <a:outerShdw blurRad="101600" dist="38100" dir="8100000" algn="bl" rotWithShape="0">
              <a:srgbClr val="000000">
                <a:alpha val="12000"/>
              </a:srgbClr>
            </a:outerShdw>
          </a:effectLst>
        </p:spPr>
        <p:txBody>
          <a:bodyPr/>
          <a:lstStyle/>
          <a:p>
            <a:endParaRPr lang="en-IN"/>
          </a:p>
        </p:txBody>
      </p:sp>
      <p:sp>
        <p:nvSpPr>
          <p:cNvPr id="12" name="Text 10"/>
          <p:cNvSpPr/>
          <p:nvPr/>
        </p:nvSpPr>
        <p:spPr>
          <a:xfrm>
            <a:off x="3337560" y="1234440"/>
            <a:ext cx="2468880" cy="594360"/>
          </a:xfrm>
          <a:prstGeom prst="rect">
            <a:avLst/>
          </a:prstGeom>
          <a:noFill/>
          <a:ln/>
        </p:spPr>
        <p:txBody>
          <a:bodyPr wrap="square" lIns="0" tIns="0" rIns="0" bIns="0" rtlCol="0" anchor="ctr"/>
          <a:lstStyle/>
          <a:p>
            <a:pPr marL="0" indent="0" algn="ctr">
              <a:buNone/>
            </a:pPr>
            <a:r>
              <a:rPr lang="en-US" sz="2800" b="1" dirty="0">
                <a:solidFill>
                  <a:srgbClr val="C9A84C"/>
                </a:solidFill>
                <a:latin typeface="Georgia" panose="02040502050405020303" pitchFamily="18" charset="0"/>
                <a:ea typeface="Calibri" pitchFamily="34" charset="-122"/>
                <a:cs typeface="Calibri" pitchFamily="34" charset="-120"/>
              </a:rPr>
              <a:t>33–50%</a:t>
            </a:r>
            <a:endParaRPr lang="en-US" sz="2800" dirty="0">
              <a:latin typeface="Georgia" panose="02040502050405020303" pitchFamily="18" charset="0"/>
            </a:endParaRPr>
          </a:p>
        </p:txBody>
      </p:sp>
      <p:sp>
        <p:nvSpPr>
          <p:cNvPr id="13" name="Text 11"/>
          <p:cNvSpPr/>
          <p:nvPr/>
        </p:nvSpPr>
        <p:spPr>
          <a:xfrm>
            <a:off x="3337560" y="1810512"/>
            <a:ext cx="2468880" cy="256032"/>
          </a:xfrm>
          <a:prstGeom prst="rect">
            <a:avLst/>
          </a:prstGeom>
          <a:noFill/>
          <a:ln/>
        </p:spPr>
        <p:txBody>
          <a:bodyPr wrap="square" lIns="0" tIns="0" rIns="0" bIns="0" rtlCol="0" anchor="ctr"/>
          <a:lstStyle/>
          <a:p>
            <a:pPr marL="0" indent="0" algn="ctr">
              <a:buNone/>
            </a:pPr>
            <a:r>
              <a:rPr lang="en-US" sz="1100" b="1" dirty="0">
                <a:solidFill>
                  <a:srgbClr val="FFFFFF"/>
                </a:solidFill>
                <a:latin typeface="Calibri" pitchFamily="34" charset="0"/>
                <a:ea typeface="Calibri" pitchFamily="34" charset="-122"/>
                <a:cs typeface="Calibri" pitchFamily="34" charset="-120"/>
              </a:rPr>
              <a:t>Foreign Patent Filings</a:t>
            </a:r>
            <a:endParaRPr lang="en-US" sz="1100" dirty="0"/>
          </a:p>
        </p:txBody>
      </p:sp>
      <p:sp>
        <p:nvSpPr>
          <p:cNvPr id="14" name="Text 12"/>
          <p:cNvSpPr/>
          <p:nvPr/>
        </p:nvSpPr>
        <p:spPr>
          <a:xfrm>
            <a:off x="3337560" y="2057400"/>
            <a:ext cx="2468880" cy="201168"/>
          </a:xfrm>
          <a:prstGeom prst="rect">
            <a:avLst/>
          </a:prstGeom>
          <a:noFill/>
          <a:ln/>
        </p:spPr>
        <p:txBody>
          <a:bodyPr wrap="square" lIns="0" tIns="0" rIns="0" bIns="0" rtlCol="0" anchor="ctr"/>
          <a:lstStyle/>
          <a:p>
            <a:pPr marL="0" indent="0" algn="ctr">
              <a:buNone/>
            </a:pPr>
            <a:r>
              <a:rPr lang="en-US" sz="850" i="1" dirty="0">
                <a:solidFill>
                  <a:srgbClr val="D9E8F5"/>
                </a:solidFill>
                <a:latin typeface="Calibri" pitchFamily="34" charset="0"/>
                <a:ea typeface="Calibri" pitchFamily="34" charset="-122"/>
                <a:cs typeface="Calibri" pitchFamily="34" charset="-120"/>
              </a:rPr>
              <a:t>At Tau Cetian Patent Office (TCPO)</a:t>
            </a:r>
            <a:endParaRPr lang="en-US" sz="850" dirty="0"/>
          </a:p>
        </p:txBody>
      </p:sp>
      <p:sp>
        <p:nvSpPr>
          <p:cNvPr id="15" name="Shape 13"/>
          <p:cNvSpPr/>
          <p:nvPr/>
        </p:nvSpPr>
        <p:spPr>
          <a:xfrm>
            <a:off x="6172200" y="1143000"/>
            <a:ext cx="2651760" cy="1143000"/>
          </a:xfrm>
          <a:prstGeom prst="rect">
            <a:avLst/>
          </a:prstGeom>
          <a:solidFill>
            <a:srgbClr val="0D1F3C"/>
          </a:solidFill>
          <a:ln w="12700">
            <a:solidFill>
              <a:srgbClr val="0D1F3C"/>
            </a:solidFill>
            <a:prstDash val="solid"/>
          </a:ln>
          <a:effectLst>
            <a:outerShdw blurRad="101600" dist="38100" dir="8100000" algn="bl" rotWithShape="0">
              <a:srgbClr val="000000">
                <a:alpha val="12000"/>
              </a:srgbClr>
            </a:outerShdw>
          </a:effectLst>
        </p:spPr>
        <p:txBody>
          <a:bodyPr/>
          <a:lstStyle/>
          <a:p>
            <a:endParaRPr lang="en-IN"/>
          </a:p>
        </p:txBody>
      </p:sp>
      <p:sp>
        <p:nvSpPr>
          <p:cNvPr id="16" name="Text 14"/>
          <p:cNvSpPr/>
          <p:nvPr/>
        </p:nvSpPr>
        <p:spPr>
          <a:xfrm>
            <a:off x="6263640" y="1234440"/>
            <a:ext cx="2468880" cy="594360"/>
          </a:xfrm>
          <a:prstGeom prst="rect">
            <a:avLst/>
          </a:prstGeom>
          <a:noFill/>
          <a:ln/>
        </p:spPr>
        <p:txBody>
          <a:bodyPr wrap="square" lIns="0" tIns="0" rIns="0" bIns="0" rtlCol="0" anchor="ctr"/>
          <a:lstStyle/>
          <a:p>
            <a:pPr marL="0" indent="0" algn="ctr">
              <a:buNone/>
            </a:pPr>
            <a:r>
              <a:rPr lang="en-US" sz="2800" b="1" dirty="0">
                <a:solidFill>
                  <a:srgbClr val="C9A84C"/>
                </a:solidFill>
                <a:latin typeface="Georgia" panose="02040502050405020303" pitchFamily="18" charset="0"/>
                <a:ea typeface="Calibri" pitchFamily="34" charset="-122"/>
                <a:cs typeface="Calibri" pitchFamily="34" charset="-120"/>
              </a:rPr>
              <a:t>₹300 Cr</a:t>
            </a:r>
            <a:endParaRPr lang="en-US" sz="2800" dirty="0">
              <a:latin typeface="Georgia" panose="02040502050405020303" pitchFamily="18" charset="0"/>
            </a:endParaRPr>
          </a:p>
        </p:txBody>
      </p:sp>
      <p:sp>
        <p:nvSpPr>
          <p:cNvPr id="17" name="Text 15"/>
          <p:cNvSpPr/>
          <p:nvPr/>
        </p:nvSpPr>
        <p:spPr>
          <a:xfrm>
            <a:off x="6263640" y="1810512"/>
            <a:ext cx="2468880" cy="256032"/>
          </a:xfrm>
          <a:prstGeom prst="rect">
            <a:avLst/>
          </a:prstGeom>
          <a:noFill/>
          <a:ln/>
        </p:spPr>
        <p:txBody>
          <a:bodyPr wrap="square" lIns="0" tIns="0" rIns="0" bIns="0" rtlCol="0" anchor="ctr"/>
          <a:lstStyle/>
          <a:p>
            <a:pPr marL="0" indent="0" algn="ctr">
              <a:buNone/>
            </a:pPr>
            <a:r>
              <a:rPr lang="en-US" sz="1100" b="1" dirty="0">
                <a:solidFill>
                  <a:srgbClr val="FFFFFF"/>
                </a:solidFill>
                <a:latin typeface="Calibri" pitchFamily="34" charset="0"/>
                <a:ea typeface="Calibri" pitchFamily="34" charset="-122"/>
                <a:cs typeface="Calibri" pitchFamily="34" charset="-120"/>
              </a:rPr>
              <a:t>Record SEP Damages</a:t>
            </a:r>
            <a:endParaRPr lang="en-US" sz="1100" dirty="0"/>
          </a:p>
        </p:txBody>
      </p:sp>
      <p:sp>
        <p:nvSpPr>
          <p:cNvPr id="18" name="Text 16"/>
          <p:cNvSpPr/>
          <p:nvPr/>
        </p:nvSpPr>
        <p:spPr>
          <a:xfrm>
            <a:off x="6263640" y="2057400"/>
            <a:ext cx="2468880" cy="201168"/>
          </a:xfrm>
          <a:prstGeom prst="rect">
            <a:avLst/>
          </a:prstGeom>
          <a:noFill/>
          <a:ln/>
        </p:spPr>
        <p:txBody>
          <a:bodyPr wrap="square" lIns="0" tIns="0" rIns="0" bIns="0" rtlCol="0" anchor="ctr"/>
          <a:lstStyle/>
          <a:p>
            <a:pPr marL="0" indent="0" algn="ctr">
              <a:buNone/>
            </a:pPr>
            <a:r>
              <a:rPr lang="en-US" sz="850" i="1" dirty="0">
                <a:solidFill>
                  <a:srgbClr val="D9E8F5"/>
                </a:solidFill>
                <a:latin typeface="Calibri" pitchFamily="34" charset="0"/>
                <a:ea typeface="Calibri" pitchFamily="34" charset="-122"/>
                <a:cs typeface="Calibri" pitchFamily="34" charset="-120"/>
              </a:rPr>
              <a:t>Awarded by StarCity HC against domestic implementer</a:t>
            </a:r>
            <a:endParaRPr lang="en-US" sz="850" dirty="0"/>
          </a:p>
        </p:txBody>
      </p:sp>
      <p:sp>
        <p:nvSpPr>
          <p:cNvPr id="19" name="Shape 17"/>
          <p:cNvSpPr/>
          <p:nvPr/>
        </p:nvSpPr>
        <p:spPr>
          <a:xfrm>
            <a:off x="320040" y="2423160"/>
            <a:ext cx="4160520" cy="777240"/>
          </a:xfrm>
          <a:prstGeom prst="rect">
            <a:avLst/>
          </a:prstGeom>
          <a:solidFill>
            <a:srgbClr val="FFFFFF"/>
          </a:solidFill>
          <a:ln w="12700">
            <a:solidFill>
              <a:srgbClr val="E0E6EF"/>
            </a:solidFill>
            <a:prstDash val="solid"/>
          </a:ln>
          <a:effectLst>
            <a:outerShdw blurRad="101600" dist="38100" dir="8100000" algn="bl" rotWithShape="0">
              <a:srgbClr val="000000">
                <a:alpha val="12000"/>
              </a:srgbClr>
            </a:outerShdw>
          </a:effectLst>
        </p:spPr>
        <p:txBody>
          <a:bodyPr/>
          <a:lstStyle/>
          <a:p>
            <a:endParaRPr lang="en-IN"/>
          </a:p>
        </p:txBody>
      </p:sp>
      <p:sp>
        <p:nvSpPr>
          <p:cNvPr id="20" name="Shape 18"/>
          <p:cNvSpPr/>
          <p:nvPr/>
        </p:nvSpPr>
        <p:spPr>
          <a:xfrm>
            <a:off x="320040" y="2423160"/>
            <a:ext cx="64008" cy="777240"/>
          </a:xfrm>
          <a:prstGeom prst="rect">
            <a:avLst/>
          </a:prstGeom>
          <a:solidFill>
            <a:srgbClr val="1A6B7C"/>
          </a:solidFill>
          <a:ln w="12700">
            <a:solidFill>
              <a:srgbClr val="1A6B7C"/>
            </a:solidFill>
            <a:prstDash val="solid"/>
          </a:ln>
        </p:spPr>
        <p:txBody>
          <a:bodyPr/>
          <a:lstStyle/>
          <a:p>
            <a:endParaRPr lang="en-IN"/>
          </a:p>
        </p:txBody>
      </p:sp>
      <p:sp>
        <p:nvSpPr>
          <p:cNvPr id="21" name="Text 19"/>
          <p:cNvSpPr/>
          <p:nvPr/>
        </p:nvSpPr>
        <p:spPr>
          <a:xfrm>
            <a:off x="457200" y="2514600"/>
            <a:ext cx="3977640" cy="320040"/>
          </a:xfrm>
          <a:prstGeom prst="rect">
            <a:avLst/>
          </a:prstGeom>
          <a:noFill/>
          <a:ln/>
        </p:spPr>
        <p:txBody>
          <a:bodyPr wrap="square" lIns="0" tIns="0" rIns="0" bIns="0" rtlCol="0" anchor="ctr"/>
          <a:lstStyle/>
          <a:p>
            <a:pPr marL="0" indent="0">
              <a:buNone/>
            </a:pPr>
            <a:r>
              <a:rPr lang="en-US" sz="1200" b="1" dirty="0">
                <a:solidFill>
                  <a:srgbClr val="1A6B7C"/>
                </a:solidFill>
                <a:latin typeface="Calibri" pitchFamily="34" charset="0"/>
                <a:ea typeface="Calibri" pitchFamily="34" charset="-122"/>
                <a:cs typeface="Calibri" pitchFamily="34" charset="-120"/>
              </a:rPr>
              <a:t>🌐 3MB &amp; Technical Standards</a:t>
            </a:r>
            <a:endParaRPr lang="en-US" sz="1200" dirty="0"/>
          </a:p>
        </p:txBody>
      </p:sp>
      <p:sp>
        <p:nvSpPr>
          <p:cNvPr id="22" name="Text 20"/>
          <p:cNvSpPr/>
          <p:nvPr/>
        </p:nvSpPr>
        <p:spPr>
          <a:xfrm>
            <a:off x="457200" y="2807208"/>
            <a:ext cx="3931920" cy="301752"/>
          </a:xfrm>
          <a:prstGeom prst="rect">
            <a:avLst/>
          </a:prstGeom>
          <a:noFill/>
          <a:ln/>
        </p:spPr>
        <p:txBody>
          <a:bodyPr wrap="square" lIns="0" tIns="0" rIns="0" bIns="0" rtlCol="0" anchor="ctr"/>
          <a:lstStyle/>
          <a:p>
            <a:pPr marL="0" indent="0">
              <a:buNone/>
            </a:pPr>
            <a:r>
              <a:rPr lang="en-US" sz="1050" dirty="0">
                <a:solidFill>
                  <a:srgbClr val="0D1F3C"/>
                </a:solidFill>
                <a:latin typeface="Calibri" pitchFamily="34" charset="0"/>
                <a:ea typeface="Calibri" pitchFamily="34" charset="-122"/>
                <a:cs typeface="Calibri" pitchFamily="34" charset="-120"/>
              </a:rPr>
              <a:t>Global SSO publishing 3Y/4Y cellular standards. Members include Tau Ceti's own TCTSC. FRAND licensing commitments required.</a:t>
            </a:r>
            <a:endParaRPr lang="en-US" sz="1050" dirty="0"/>
          </a:p>
        </p:txBody>
      </p:sp>
      <p:sp>
        <p:nvSpPr>
          <p:cNvPr id="23" name="Shape 21"/>
          <p:cNvSpPr/>
          <p:nvPr/>
        </p:nvSpPr>
        <p:spPr>
          <a:xfrm>
            <a:off x="320040" y="3273552"/>
            <a:ext cx="4160520" cy="777240"/>
          </a:xfrm>
          <a:prstGeom prst="rect">
            <a:avLst/>
          </a:prstGeom>
          <a:solidFill>
            <a:srgbClr val="FFFFFF"/>
          </a:solidFill>
          <a:ln w="12700">
            <a:solidFill>
              <a:srgbClr val="E0E6EF"/>
            </a:solidFill>
            <a:prstDash val="solid"/>
          </a:ln>
          <a:effectLst>
            <a:outerShdw blurRad="101600" dist="38100" dir="8100000" algn="bl" rotWithShape="0">
              <a:srgbClr val="000000">
                <a:alpha val="12000"/>
              </a:srgbClr>
            </a:outerShdw>
          </a:effectLst>
        </p:spPr>
        <p:txBody>
          <a:bodyPr/>
          <a:lstStyle/>
          <a:p>
            <a:endParaRPr lang="en-IN"/>
          </a:p>
        </p:txBody>
      </p:sp>
      <p:sp>
        <p:nvSpPr>
          <p:cNvPr id="24" name="Shape 22"/>
          <p:cNvSpPr/>
          <p:nvPr/>
        </p:nvSpPr>
        <p:spPr>
          <a:xfrm>
            <a:off x="320040" y="3273552"/>
            <a:ext cx="64008" cy="777240"/>
          </a:xfrm>
          <a:prstGeom prst="rect">
            <a:avLst/>
          </a:prstGeom>
          <a:solidFill>
            <a:srgbClr val="1A6B7C"/>
          </a:solidFill>
          <a:ln w="12700">
            <a:solidFill>
              <a:srgbClr val="1A6B7C"/>
            </a:solidFill>
            <a:prstDash val="solid"/>
          </a:ln>
        </p:spPr>
        <p:txBody>
          <a:bodyPr/>
          <a:lstStyle/>
          <a:p>
            <a:endParaRPr lang="en-IN"/>
          </a:p>
        </p:txBody>
      </p:sp>
      <p:sp>
        <p:nvSpPr>
          <p:cNvPr id="25" name="Text 23"/>
          <p:cNvSpPr/>
          <p:nvPr/>
        </p:nvSpPr>
        <p:spPr>
          <a:xfrm>
            <a:off x="457200" y="3364992"/>
            <a:ext cx="3977640" cy="320040"/>
          </a:xfrm>
          <a:prstGeom prst="rect">
            <a:avLst/>
          </a:prstGeom>
          <a:noFill/>
          <a:ln/>
        </p:spPr>
        <p:txBody>
          <a:bodyPr wrap="square" lIns="0" tIns="0" rIns="0" bIns="0" rtlCol="0" anchor="ctr"/>
          <a:lstStyle/>
          <a:p>
            <a:pPr marL="0" indent="0">
              <a:buNone/>
            </a:pPr>
            <a:r>
              <a:rPr lang="en-US" sz="1200" b="1" dirty="0">
                <a:solidFill>
                  <a:srgbClr val="1A6B7C"/>
                </a:solidFill>
                <a:latin typeface="Calibri" pitchFamily="34" charset="0"/>
                <a:ea typeface="Calibri" pitchFamily="34" charset="-122"/>
                <a:cs typeface="Calibri" pitchFamily="34" charset="-120"/>
              </a:rPr>
              <a:t>⚖️ StarCity HC Jurisprudence</a:t>
            </a:r>
            <a:endParaRPr lang="en-US" sz="1200" dirty="0"/>
          </a:p>
        </p:txBody>
      </p:sp>
      <p:sp>
        <p:nvSpPr>
          <p:cNvPr id="26" name="Text 24"/>
          <p:cNvSpPr/>
          <p:nvPr/>
        </p:nvSpPr>
        <p:spPr>
          <a:xfrm>
            <a:off x="457200" y="3657600"/>
            <a:ext cx="3931920" cy="301752"/>
          </a:xfrm>
          <a:prstGeom prst="rect">
            <a:avLst/>
          </a:prstGeom>
          <a:noFill/>
          <a:ln/>
        </p:spPr>
        <p:txBody>
          <a:bodyPr wrap="square" lIns="0" tIns="0" rIns="0" bIns="0" rtlCol="0" anchor="ctr"/>
          <a:lstStyle/>
          <a:p>
            <a:pPr marL="0" indent="0">
              <a:buNone/>
            </a:pPr>
            <a:r>
              <a:rPr lang="en-US" sz="1050" dirty="0">
                <a:solidFill>
                  <a:srgbClr val="0D1F3C"/>
                </a:solidFill>
                <a:latin typeface="Calibri" pitchFamily="34" charset="0"/>
                <a:ea typeface="Calibri" pitchFamily="34" charset="-122"/>
                <a:cs typeface="Calibri" pitchFamily="34" charset="-120"/>
              </a:rPr>
              <a:t>Pro-SEP holder; awards ex parte injunctions, anti-enforcement orders &amp; large damages. Royalties calculated at device-level on global portfolio.</a:t>
            </a:r>
            <a:endParaRPr lang="en-US" sz="1050" dirty="0"/>
          </a:p>
        </p:txBody>
      </p:sp>
      <p:sp>
        <p:nvSpPr>
          <p:cNvPr id="27" name="Shape 25"/>
          <p:cNvSpPr/>
          <p:nvPr/>
        </p:nvSpPr>
        <p:spPr>
          <a:xfrm>
            <a:off x="320040" y="4123944"/>
            <a:ext cx="4160520" cy="777240"/>
          </a:xfrm>
          <a:prstGeom prst="rect">
            <a:avLst/>
          </a:prstGeom>
          <a:solidFill>
            <a:srgbClr val="FFFFFF"/>
          </a:solidFill>
          <a:ln w="12700">
            <a:solidFill>
              <a:srgbClr val="E0E6EF"/>
            </a:solidFill>
            <a:prstDash val="solid"/>
          </a:ln>
          <a:effectLst>
            <a:outerShdw blurRad="101600" dist="38100" dir="8100000" algn="bl" rotWithShape="0">
              <a:srgbClr val="000000">
                <a:alpha val="12000"/>
              </a:srgbClr>
            </a:outerShdw>
          </a:effectLst>
        </p:spPr>
        <p:txBody>
          <a:bodyPr/>
          <a:lstStyle/>
          <a:p>
            <a:endParaRPr lang="en-IN"/>
          </a:p>
        </p:txBody>
      </p:sp>
      <p:sp>
        <p:nvSpPr>
          <p:cNvPr id="28" name="Shape 26"/>
          <p:cNvSpPr/>
          <p:nvPr/>
        </p:nvSpPr>
        <p:spPr>
          <a:xfrm>
            <a:off x="320040" y="4123944"/>
            <a:ext cx="64008" cy="777240"/>
          </a:xfrm>
          <a:prstGeom prst="rect">
            <a:avLst/>
          </a:prstGeom>
          <a:solidFill>
            <a:srgbClr val="1A6B7C"/>
          </a:solidFill>
          <a:ln w="12700">
            <a:solidFill>
              <a:srgbClr val="1A6B7C"/>
            </a:solidFill>
            <a:prstDash val="solid"/>
          </a:ln>
        </p:spPr>
        <p:txBody>
          <a:bodyPr/>
          <a:lstStyle/>
          <a:p>
            <a:endParaRPr lang="en-IN"/>
          </a:p>
        </p:txBody>
      </p:sp>
      <p:sp>
        <p:nvSpPr>
          <p:cNvPr id="29" name="Text 27"/>
          <p:cNvSpPr/>
          <p:nvPr/>
        </p:nvSpPr>
        <p:spPr>
          <a:xfrm>
            <a:off x="457200" y="4215384"/>
            <a:ext cx="3977640" cy="320040"/>
          </a:xfrm>
          <a:prstGeom prst="rect">
            <a:avLst/>
          </a:prstGeom>
          <a:noFill/>
          <a:ln/>
        </p:spPr>
        <p:txBody>
          <a:bodyPr wrap="square" lIns="0" tIns="0" rIns="0" bIns="0" rtlCol="0" anchor="ctr"/>
          <a:lstStyle/>
          <a:p>
            <a:pPr marL="0" indent="0">
              <a:buNone/>
            </a:pPr>
            <a:r>
              <a:rPr lang="en-US" sz="1200" b="1" dirty="0">
                <a:solidFill>
                  <a:srgbClr val="1A6B7C"/>
                </a:solidFill>
                <a:latin typeface="Calibri" pitchFamily="34" charset="0"/>
                <a:ea typeface="Calibri" pitchFamily="34" charset="-122"/>
                <a:cs typeface="Calibri" pitchFamily="34" charset="-120"/>
              </a:rPr>
              <a:t>📋 Competition Law Vacuum</a:t>
            </a:r>
            <a:endParaRPr lang="en-US" sz="1200" dirty="0"/>
          </a:p>
        </p:txBody>
      </p:sp>
      <p:sp>
        <p:nvSpPr>
          <p:cNvPr id="30" name="Text 28"/>
          <p:cNvSpPr/>
          <p:nvPr/>
        </p:nvSpPr>
        <p:spPr>
          <a:xfrm>
            <a:off x="457200" y="4507992"/>
            <a:ext cx="3931920" cy="301752"/>
          </a:xfrm>
          <a:prstGeom prst="rect">
            <a:avLst/>
          </a:prstGeom>
          <a:noFill/>
          <a:ln/>
        </p:spPr>
        <p:txBody>
          <a:bodyPr wrap="square" lIns="0" tIns="0" rIns="0" bIns="0" rtlCol="0" anchor="ctr"/>
          <a:lstStyle/>
          <a:p>
            <a:pPr marL="0" indent="0">
              <a:buNone/>
            </a:pPr>
            <a:r>
              <a:rPr lang="en-US" sz="1050" dirty="0">
                <a:solidFill>
                  <a:srgbClr val="0D1F3C"/>
                </a:solidFill>
                <a:latin typeface="Calibri" pitchFamily="34" charset="0"/>
                <a:ea typeface="Calibri" pitchFamily="34" charset="-122"/>
                <a:cs typeface="Calibri" pitchFamily="34" charset="-120"/>
              </a:rPr>
              <a:t>TCCC (competition authority) ousted from SEP disputes by HC; Supreme Court declined to intervene, leaving abusive licensing unchecked.</a:t>
            </a:r>
            <a:endParaRPr lang="en-US" sz="1050" dirty="0"/>
          </a:p>
        </p:txBody>
      </p:sp>
      <p:sp>
        <p:nvSpPr>
          <p:cNvPr id="31" name="Shape 29"/>
          <p:cNvSpPr/>
          <p:nvPr/>
        </p:nvSpPr>
        <p:spPr>
          <a:xfrm>
            <a:off x="4663440" y="2423160"/>
            <a:ext cx="4160520" cy="777240"/>
          </a:xfrm>
          <a:prstGeom prst="rect">
            <a:avLst/>
          </a:prstGeom>
          <a:solidFill>
            <a:srgbClr val="FFFFFF"/>
          </a:solidFill>
          <a:ln w="12700">
            <a:solidFill>
              <a:srgbClr val="E0E6EF"/>
            </a:solidFill>
            <a:prstDash val="solid"/>
          </a:ln>
          <a:effectLst>
            <a:outerShdw blurRad="101600" dist="38100" dir="8100000" algn="bl" rotWithShape="0">
              <a:srgbClr val="000000">
                <a:alpha val="12000"/>
              </a:srgbClr>
            </a:outerShdw>
          </a:effectLst>
        </p:spPr>
        <p:txBody>
          <a:bodyPr/>
          <a:lstStyle/>
          <a:p>
            <a:endParaRPr lang="en-IN"/>
          </a:p>
        </p:txBody>
      </p:sp>
      <p:sp>
        <p:nvSpPr>
          <p:cNvPr id="32" name="Shape 30"/>
          <p:cNvSpPr/>
          <p:nvPr/>
        </p:nvSpPr>
        <p:spPr>
          <a:xfrm>
            <a:off x="4663440" y="2423160"/>
            <a:ext cx="64008" cy="777240"/>
          </a:xfrm>
          <a:prstGeom prst="rect">
            <a:avLst/>
          </a:prstGeom>
          <a:solidFill>
            <a:srgbClr val="1A6B7C"/>
          </a:solidFill>
          <a:ln w="12700">
            <a:noFill/>
            <a:prstDash val="solid"/>
          </a:ln>
        </p:spPr>
        <p:txBody>
          <a:bodyPr/>
          <a:lstStyle/>
          <a:p>
            <a:endParaRPr lang="en-IN"/>
          </a:p>
        </p:txBody>
      </p:sp>
      <p:sp>
        <p:nvSpPr>
          <p:cNvPr id="33" name="Text 31"/>
          <p:cNvSpPr/>
          <p:nvPr/>
        </p:nvSpPr>
        <p:spPr>
          <a:xfrm>
            <a:off x="4800600" y="2514600"/>
            <a:ext cx="3977640" cy="320040"/>
          </a:xfrm>
          <a:prstGeom prst="rect">
            <a:avLst/>
          </a:prstGeom>
          <a:noFill/>
          <a:ln/>
        </p:spPr>
        <p:txBody>
          <a:bodyPr wrap="square" lIns="0" tIns="0" rIns="0" bIns="0" rtlCol="0" anchor="ctr"/>
          <a:lstStyle/>
          <a:p>
            <a:pPr marL="0" indent="0">
              <a:buNone/>
            </a:pPr>
            <a:r>
              <a:rPr lang="en-US" sz="1200" b="1" dirty="0">
                <a:solidFill>
                  <a:srgbClr val="1A6B7C"/>
                </a:solidFill>
                <a:latin typeface="Calibri" pitchFamily="34" charset="0"/>
                <a:ea typeface="Calibri" pitchFamily="34" charset="-122"/>
                <a:cs typeface="Calibri" pitchFamily="34" charset="-120"/>
              </a:rPr>
              <a:t>🏭 Manufacturing Ambition</a:t>
            </a:r>
            <a:endParaRPr lang="en-US" sz="1200" dirty="0">
              <a:solidFill>
                <a:srgbClr val="1A6B7C"/>
              </a:solidFill>
            </a:endParaRPr>
          </a:p>
        </p:txBody>
      </p:sp>
      <p:sp>
        <p:nvSpPr>
          <p:cNvPr id="34" name="Text 32"/>
          <p:cNvSpPr/>
          <p:nvPr/>
        </p:nvSpPr>
        <p:spPr>
          <a:xfrm>
            <a:off x="4800600" y="2807208"/>
            <a:ext cx="3931920" cy="301752"/>
          </a:xfrm>
          <a:prstGeom prst="rect">
            <a:avLst/>
          </a:prstGeom>
          <a:noFill/>
          <a:ln/>
        </p:spPr>
        <p:txBody>
          <a:bodyPr wrap="square" lIns="0" tIns="0" rIns="0" bIns="0" rtlCol="0" anchor="ctr"/>
          <a:lstStyle/>
          <a:p>
            <a:pPr marL="0" indent="0">
              <a:buNone/>
            </a:pPr>
            <a:r>
              <a:rPr lang="en-US" sz="1050" dirty="0">
                <a:solidFill>
                  <a:srgbClr val="0D1F3C"/>
                </a:solidFill>
                <a:latin typeface="Calibri" pitchFamily="34" charset="0"/>
                <a:ea typeface="Calibri" pitchFamily="34" charset="-122"/>
                <a:cs typeface="Calibri" pitchFamily="34" charset="-120"/>
              </a:rPr>
              <a:t>PLI scheme made Tau Ceti a smartphone hub. Aspires to consumer electronics, IoT &amp; automotive manufacturing leadership.</a:t>
            </a:r>
            <a:endParaRPr lang="en-US" sz="1050" dirty="0"/>
          </a:p>
        </p:txBody>
      </p:sp>
      <p:sp>
        <p:nvSpPr>
          <p:cNvPr id="35" name="Shape 33"/>
          <p:cNvSpPr/>
          <p:nvPr/>
        </p:nvSpPr>
        <p:spPr>
          <a:xfrm>
            <a:off x="4663440" y="3273552"/>
            <a:ext cx="4160520" cy="777240"/>
          </a:xfrm>
          <a:prstGeom prst="rect">
            <a:avLst/>
          </a:prstGeom>
          <a:solidFill>
            <a:srgbClr val="FFFFFF"/>
          </a:solidFill>
          <a:ln w="12700">
            <a:solidFill>
              <a:srgbClr val="E0E6EF"/>
            </a:solidFill>
            <a:prstDash val="solid"/>
          </a:ln>
          <a:effectLst>
            <a:outerShdw blurRad="101600" dist="38100" dir="8100000" algn="bl" rotWithShape="0">
              <a:srgbClr val="000000">
                <a:alpha val="12000"/>
              </a:srgbClr>
            </a:outerShdw>
          </a:effectLst>
        </p:spPr>
        <p:txBody>
          <a:bodyPr/>
          <a:lstStyle/>
          <a:p>
            <a:endParaRPr lang="en-IN"/>
          </a:p>
        </p:txBody>
      </p:sp>
      <p:sp>
        <p:nvSpPr>
          <p:cNvPr id="36" name="Shape 34"/>
          <p:cNvSpPr/>
          <p:nvPr/>
        </p:nvSpPr>
        <p:spPr>
          <a:xfrm>
            <a:off x="4663440" y="3273552"/>
            <a:ext cx="64008" cy="777240"/>
          </a:xfrm>
          <a:prstGeom prst="rect">
            <a:avLst/>
          </a:prstGeom>
          <a:solidFill>
            <a:srgbClr val="1A6B7C"/>
          </a:solidFill>
          <a:ln w="12700">
            <a:noFill/>
            <a:prstDash val="solid"/>
          </a:ln>
        </p:spPr>
        <p:txBody>
          <a:bodyPr/>
          <a:lstStyle/>
          <a:p>
            <a:endParaRPr lang="en-IN"/>
          </a:p>
        </p:txBody>
      </p:sp>
      <p:sp>
        <p:nvSpPr>
          <p:cNvPr id="37" name="Text 35"/>
          <p:cNvSpPr/>
          <p:nvPr/>
        </p:nvSpPr>
        <p:spPr>
          <a:xfrm>
            <a:off x="4800600" y="3364992"/>
            <a:ext cx="3977640" cy="320040"/>
          </a:xfrm>
          <a:prstGeom prst="rect">
            <a:avLst/>
          </a:prstGeom>
          <a:noFill/>
          <a:ln/>
        </p:spPr>
        <p:txBody>
          <a:bodyPr wrap="square" lIns="0" tIns="0" rIns="0" bIns="0" rtlCol="0" anchor="ctr"/>
          <a:lstStyle/>
          <a:p>
            <a:pPr marL="0" indent="0">
              <a:buNone/>
            </a:pPr>
            <a:r>
              <a:rPr lang="en-US" sz="1200" b="1" dirty="0">
                <a:solidFill>
                  <a:srgbClr val="1A6B7C"/>
                </a:solidFill>
                <a:latin typeface="Calibri" pitchFamily="34" charset="0"/>
                <a:ea typeface="Calibri" pitchFamily="34" charset="-122"/>
                <a:cs typeface="Calibri" pitchFamily="34" charset="-120"/>
              </a:rPr>
              <a:t>💻 Section 3(k) Uncertainty</a:t>
            </a:r>
            <a:endParaRPr lang="en-US" sz="1200" dirty="0">
              <a:solidFill>
                <a:srgbClr val="1A6B7C"/>
              </a:solidFill>
            </a:endParaRPr>
          </a:p>
        </p:txBody>
      </p:sp>
      <p:sp>
        <p:nvSpPr>
          <p:cNvPr id="38" name="Text 36"/>
          <p:cNvSpPr/>
          <p:nvPr/>
        </p:nvSpPr>
        <p:spPr>
          <a:xfrm>
            <a:off x="4800600" y="3657600"/>
            <a:ext cx="3931920" cy="301752"/>
          </a:xfrm>
          <a:prstGeom prst="rect">
            <a:avLst/>
          </a:prstGeom>
          <a:noFill/>
          <a:ln/>
        </p:spPr>
        <p:txBody>
          <a:bodyPr wrap="square" lIns="0" tIns="0" rIns="0" bIns="0" rtlCol="0" anchor="ctr"/>
          <a:lstStyle/>
          <a:p>
            <a:pPr marL="0" indent="0">
              <a:buNone/>
            </a:pPr>
            <a:r>
              <a:rPr lang="en-US" sz="1050" dirty="0">
                <a:solidFill>
                  <a:srgbClr val="0D1F3C"/>
                </a:solidFill>
                <a:latin typeface="Calibri" pitchFamily="34" charset="0"/>
                <a:ea typeface="Calibri" pitchFamily="34" charset="-122"/>
                <a:cs typeface="Calibri" pitchFamily="34" charset="-120"/>
              </a:rPr>
              <a:t>Software patent exclusions create unpredictable SEP enforcement; 3 of 20 Rune patents revoked as ‘mere algorithms.’</a:t>
            </a:r>
            <a:endParaRPr lang="en-US" sz="1050" dirty="0"/>
          </a:p>
        </p:txBody>
      </p:sp>
      <p:sp>
        <p:nvSpPr>
          <p:cNvPr id="39" name="Shape 37"/>
          <p:cNvSpPr/>
          <p:nvPr/>
        </p:nvSpPr>
        <p:spPr>
          <a:xfrm>
            <a:off x="4663440" y="4123944"/>
            <a:ext cx="4160520" cy="777240"/>
          </a:xfrm>
          <a:prstGeom prst="rect">
            <a:avLst/>
          </a:prstGeom>
          <a:solidFill>
            <a:srgbClr val="FFFFFF"/>
          </a:solidFill>
          <a:ln w="12700">
            <a:solidFill>
              <a:srgbClr val="E0E6EF"/>
            </a:solidFill>
            <a:prstDash val="solid"/>
          </a:ln>
          <a:effectLst>
            <a:outerShdw blurRad="101600" dist="38100" dir="8100000" algn="bl" rotWithShape="0">
              <a:srgbClr val="000000">
                <a:alpha val="12000"/>
              </a:srgbClr>
            </a:outerShdw>
          </a:effectLst>
        </p:spPr>
        <p:txBody>
          <a:bodyPr/>
          <a:lstStyle/>
          <a:p>
            <a:endParaRPr lang="en-IN"/>
          </a:p>
        </p:txBody>
      </p:sp>
      <p:sp>
        <p:nvSpPr>
          <p:cNvPr id="40" name="Shape 38"/>
          <p:cNvSpPr/>
          <p:nvPr/>
        </p:nvSpPr>
        <p:spPr>
          <a:xfrm>
            <a:off x="4663440" y="4123944"/>
            <a:ext cx="64008" cy="777240"/>
          </a:xfrm>
          <a:prstGeom prst="rect">
            <a:avLst/>
          </a:prstGeom>
          <a:solidFill>
            <a:srgbClr val="1A6B7C"/>
          </a:solidFill>
          <a:ln w="12700">
            <a:noFill/>
            <a:prstDash val="solid"/>
          </a:ln>
        </p:spPr>
        <p:txBody>
          <a:bodyPr/>
          <a:lstStyle/>
          <a:p>
            <a:endParaRPr lang="en-IN"/>
          </a:p>
        </p:txBody>
      </p:sp>
      <p:sp>
        <p:nvSpPr>
          <p:cNvPr id="41" name="Text 39"/>
          <p:cNvSpPr/>
          <p:nvPr/>
        </p:nvSpPr>
        <p:spPr>
          <a:xfrm>
            <a:off x="4800600" y="4215384"/>
            <a:ext cx="3977640" cy="320040"/>
          </a:xfrm>
          <a:prstGeom prst="rect">
            <a:avLst/>
          </a:prstGeom>
          <a:noFill/>
          <a:ln/>
        </p:spPr>
        <p:txBody>
          <a:bodyPr wrap="square" lIns="0" tIns="0" rIns="0" bIns="0" rtlCol="0" anchor="ctr"/>
          <a:lstStyle/>
          <a:p>
            <a:pPr marL="0" indent="0">
              <a:buNone/>
            </a:pPr>
            <a:r>
              <a:rPr lang="en-US" sz="1200" b="1" dirty="0">
                <a:solidFill>
                  <a:srgbClr val="1A6B7C"/>
                </a:solidFill>
                <a:latin typeface="Calibri" pitchFamily="34" charset="0"/>
                <a:ea typeface="Calibri" pitchFamily="34" charset="-122"/>
                <a:cs typeface="Calibri" pitchFamily="34" charset="-120"/>
              </a:rPr>
              <a:t>🔗 Cross-Border ASI Chaos</a:t>
            </a:r>
            <a:endParaRPr lang="en-US" sz="1200" dirty="0">
              <a:solidFill>
                <a:srgbClr val="1A6B7C"/>
              </a:solidFill>
            </a:endParaRPr>
          </a:p>
        </p:txBody>
      </p:sp>
      <p:sp>
        <p:nvSpPr>
          <p:cNvPr id="42" name="Text 40"/>
          <p:cNvSpPr/>
          <p:nvPr/>
        </p:nvSpPr>
        <p:spPr>
          <a:xfrm>
            <a:off x="4800600" y="4507992"/>
            <a:ext cx="3931920" cy="301752"/>
          </a:xfrm>
          <a:prstGeom prst="rect">
            <a:avLst/>
          </a:prstGeom>
          <a:noFill/>
          <a:ln/>
        </p:spPr>
        <p:txBody>
          <a:bodyPr wrap="square" lIns="0" tIns="0" rIns="0" bIns="0" rtlCol="0" anchor="ctr"/>
          <a:lstStyle/>
          <a:p>
            <a:pPr marL="0" indent="0">
              <a:buNone/>
            </a:pPr>
            <a:r>
              <a:rPr lang="en-US" sz="1050" dirty="0">
                <a:solidFill>
                  <a:srgbClr val="0D1F3C"/>
                </a:solidFill>
                <a:latin typeface="Calibri" pitchFamily="34" charset="0"/>
                <a:ea typeface="Calibri" pitchFamily="34" charset="-122"/>
                <a:cs typeface="Calibri" pitchFamily="34" charset="-120"/>
              </a:rPr>
              <a:t>StarCity HC issued anti-enforcement orders; Bagram HC (Falcrest) countered with ASIs, creating judicial gridlock.</a:t>
            </a:r>
            <a:endParaRPr lang="en-US" sz="105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hape 0"/>
          <p:cNvSpPr/>
          <p:nvPr/>
        </p:nvSpPr>
        <p:spPr>
          <a:xfrm>
            <a:off x="0" y="0"/>
            <a:ext cx="9144000" cy="822960"/>
          </a:xfrm>
          <a:prstGeom prst="rect">
            <a:avLst/>
          </a:prstGeom>
          <a:solidFill>
            <a:srgbClr val="0D7377"/>
          </a:solidFill>
          <a:ln/>
        </p:spPr>
        <p:txBody>
          <a:bodyPr/>
          <a:lstStyle/>
          <a:p>
            <a:endParaRPr lang="en-IN"/>
          </a:p>
        </p:txBody>
      </p:sp>
      <p:sp>
        <p:nvSpPr>
          <p:cNvPr id="3" name="Text 1"/>
          <p:cNvSpPr/>
          <p:nvPr/>
        </p:nvSpPr>
        <p:spPr>
          <a:xfrm>
            <a:off x="731520" y="91440"/>
            <a:ext cx="8229600" cy="640080"/>
          </a:xfrm>
          <a:prstGeom prst="rect">
            <a:avLst/>
          </a:prstGeom>
          <a:noFill/>
          <a:ln/>
        </p:spPr>
        <p:txBody>
          <a:bodyPr wrap="square" lIns="0" tIns="0" rIns="0" bIns="0" rtlCol="0" anchor="ctr"/>
          <a:lstStyle/>
          <a:p>
            <a:pPr marL="0" indent="0">
              <a:buNone/>
            </a:pPr>
            <a:r>
              <a:rPr lang="en-US" sz="2000" b="1" dirty="0">
                <a:solidFill>
                  <a:srgbClr val="FFFFFF"/>
                </a:solidFill>
                <a:latin typeface="Georgia" pitchFamily="34" charset="0"/>
                <a:ea typeface="Georgia" pitchFamily="34" charset="-122"/>
                <a:cs typeface="Georgia" pitchFamily="34" charset="-120"/>
              </a:rPr>
              <a:t>FFDRC: FACILITATIVE BODY — NOT A TRIBUNAL</a:t>
            </a:r>
            <a:endParaRPr lang="en-US" sz="2000" dirty="0"/>
          </a:p>
        </p:txBody>
      </p:sp>
      <p:sp>
        <p:nvSpPr>
          <p:cNvPr id="4" name="Text 2"/>
          <p:cNvSpPr/>
          <p:nvPr/>
        </p:nvSpPr>
        <p:spPr>
          <a:xfrm>
            <a:off x="457200" y="1051560"/>
            <a:ext cx="8229600" cy="274320"/>
          </a:xfrm>
          <a:prstGeom prst="rect">
            <a:avLst/>
          </a:prstGeom>
          <a:noFill/>
          <a:ln/>
        </p:spPr>
        <p:txBody>
          <a:bodyPr wrap="square" lIns="0" tIns="0" rIns="0" bIns="0" rtlCol="0" anchor="ctr"/>
          <a:lstStyle/>
          <a:p>
            <a:pPr marL="0" indent="0">
              <a:buNone/>
            </a:pPr>
            <a:r>
              <a:rPr lang="en-US" sz="1300" b="1" dirty="0">
                <a:latin typeface="Georgia" pitchFamily="34" charset="0"/>
                <a:ea typeface="Georgia" pitchFamily="34" charset="-122"/>
                <a:cs typeface="Georgia" pitchFamily="34" charset="-120"/>
                <a:hlinkClick r:id="rId3" action="ppaction://hlinksldjump">
                  <a:extLst>
                    <a:ext uri="{A12FA001-AC4F-418D-AE19-62706E023703}">
                      <ahyp:hlinkClr xmlns:ahyp="http://schemas.microsoft.com/office/drawing/2018/hyperlinkcolor" val="tx"/>
                    </a:ext>
                  </a:extLst>
                </a:hlinkClick>
              </a:rPr>
              <a:t>WHY NOT ANOTHER IPAB?</a:t>
            </a:r>
            <a:endParaRPr lang="en-US" sz="1300" dirty="0"/>
          </a:p>
        </p:txBody>
      </p:sp>
      <p:graphicFrame>
        <p:nvGraphicFramePr>
          <p:cNvPr id="8" name="Table 0"/>
          <p:cNvGraphicFramePr>
            <a:graphicFrameLocks noGrp="1"/>
          </p:cNvGraphicFramePr>
          <p:nvPr/>
        </p:nvGraphicFramePr>
        <p:xfrm>
          <a:off x="457200" y="1417320"/>
          <a:ext cx="8229600" cy="2606040"/>
        </p:xfrm>
        <a:graphic>
          <a:graphicData uri="http://schemas.openxmlformats.org/drawingml/2006/table">
            <a:tbl>
              <a:tblPr/>
              <a:tblGrid>
                <a:gridCol w="1371600">
                  <a:extLst>
                    <a:ext uri="{9D8B030D-6E8A-4147-A177-3AD203B41FA5}">
                      <a16:colId xmlns:a16="http://schemas.microsoft.com/office/drawing/2014/main" val="20000"/>
                    </a:ext>
                  </a:extLst>
                </a:gridCol>
                <a:gridCol w="3429000">
                  <a:extLst>
                    <a:ext uri="{9D8B030D-6E8A-4147-A177-3AD203B41FA5}">
                      <a16:colId xmlns:a16="http://schemas.microsoft.com/office/drawing/2014/main" val="20001"/>
                    </a:ext>
                  </a:extLst>
                </a:gridCol>
                <a:gridCol w="3429000">
                  <a:extLst>
                    <a:ext uri="{9D8B030D-6E8A-4147-A177-3AD203B41FA5}">
                      <a16:colId xmlns:a16="http://schemas.microsoft.com/office/drawing/2014/main" val="20002"/>
                    </a:ext>
                  </a:extLst>
                </a:gridCol>
              </a:tblGrid>
              <a:tr h="320040">
                <a:tc>
                  <a:txBody>
                    <a:bodyPr/>
                    <a:lstStyle/>
                    <a:p>
                      <a:pPr marL="0" indent="0">
                        <a:buNone/>
                      </a:pPr>
                      <a:endParaRPr lang="en-US" sz="900" dirty="0"/>
                    </a:p>
                  </a:txBody>
                  <a:tcPr anchor="ct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FFFFF"/>
                    </a:solidFill>
                  </a:tcPr>
                </a:tc>
                <a:tc>
                  <a:txBody>
                    <a:bodyPr/>
                    <a:lstStyle/>
                    <a:p>
                      <a:pPr marL="0" indent="0" algn="ctr">
                        <a:buNone/>
                      </a:pPr>
                      <a:r>
                        <a:rPr lang="en-US" sz="1000" b="1" dirty="0">
                          <a:solidFill>
                            <a:srgbClr val="FFFFFF"/>
                          </a:solidFill>
                        </a:rPr>
                        <a:t>IPAB (Failed)</a:t>
                      </a:r>
                      <a:endParaRPr lang="en-US" sz="1000" dirty="0"/>
                    </a:p>
                  </a:txBody>
                  <a:tcPr anchor="ct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C0392B"/>
                    </a:solidFill>
                  </a:tcPr>
                </a:tc>
                <a:tc>
                  <a:txBody>
                    <a:bodyPr/>
                    <a:lstStyle/>
                    <a:p>
                      <a:pPr marL="0" indent="0" algn="ctr">
                        <a:buNone/>
                      </a:pPr>
                      <a:r>
                        <a:rPr lang="en-US" sz="1000" b="1" dirty="0">
                          <a:solidFill>
                            <a:srgbClr val="FFFFFF"/>
                          </a:solidFill>
                        </a:rPr>
                        <a:t>FFDRC (Proposed)</a:t>
                      </a:r>
                      <a:endParaRPr lang="en-US" sz="1000" dirty="0"/>
                    </a:p>
                  </a:txBody>
                  <a:tcPr anchor="ct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27AE60"/>
                    </a:solidFill>
                  </a:tcPr>
                </a:tc>
                <a:extLst>
                  <a:ext uri="{0D108BD9-81ED-4DB2-BD59-A6C34878D82A}">
                    <a16:rowId xmlns:a16="http://schemas.microsoft.com/office/drawing/2014/main" val="10000"/>
                  </a:ext>
                </a:extLst>
              </a:tr>
              <a:tr h="457200">
                <a:tc>
                  <a:txBody>
                    <a:bodyPr/>
                    <a:lstStyle/>
                    <a:p>
                      <a:pPr marL="0" indent="0">
                        <a:buNone/>
                      </a:pPr>
                      <a:r>
                        <a:rPr lang="en-US" sz="900" b="1" dirty="0">
                          <a:solidFill>
                            <a:srgbClr val="1E293B"/>
                          </a:solidFill>
                        </a:rPr>
                        <a:t>Function</a:t>
                      </a:r>
                      <a:endParaRPr lang="en-US" sz="900" dirty="0"/>
                    </a:p>
                  </a:txBody>
                  <a:tcPr anchor="ct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8FAFC"/>
                    </a:solidFill>
                  </a:tcPr>
                </a:tc>
                <a:tc>
                  <a:txBody>
                    <a:bodyPr/>
                    <a:lstStyle/>
                    <a:p>
                      <a:pPr marL="0" indent="0" algn="ctr">
                        <a:buNone/>
                      </a:pPr>
                      <a:r>
                        <a:rPr lang="en-US" sz="900" dirty="0">
                          <a:solidFill>
                            <a:srgbClr val="64748B"/>
                          </a:solidFill>
                        </a:rPr>
                        <a:t>Quasi-judicial: binding</a:t>
                      </a:r>
                      <a:endParaRPr lang="en-US" sz="900" dirty="0"/>
                    </a:p>
                    <a:p>
                      <a:pPr marL="0" indent="0" algn="ctr">
                        <a:buNone/>
                      </a:pPr>
                      <a:r>
                        <a:rPr lang="en-US" sz="900" dirty="0">
                          <a:solidFill>
                            <a:srgbClr val="64748B"/>
                          </a:solidFill>
                        </a:rPr>
                        <a:t>orders, appeals</a:t>
                      </a:r>
                      <a:endParaRPr lang="en-US" sz="900" dirty="0"/>
                    </a:p>
                  </a:txBody>
                  <a:tcPr anchor="ct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8FAFC"/>
                    </a:solidFill>
                  </a:tcPr>
                </a:tc>
                <a:tc>
                  <a:txBody>
                    <a:bodyPr/>
                    <a:lstStyle/>
                    <a:p>
                      <a:pPr marL="0" indent="0" algn="ctr">
                        <a:buNone/>
                      </a:pPr>
                      <a:r>
                        <a:rPr lang="en-US" sz="900" dirty="0">
                          <a:solidFill>
                            <a:srgbClr val="1E293B"/>
                          </a:solidFill>
                        </a:rPr>
                        <a:t>Facilitative: non-binding</a:t>
                      </a:r>
                      <a:endParaRPr lang="en-US" sz="900" dirty="0"/>
                    </a:p>
                    <a:p>
                      <a:pPr marL="0" indent="0" algn="ctr">
                        <a:buNone/>
                      </a:pPr>
                      <a:r>
                        <a:rPr lang="en-US" sz="900" dirty="0">
                          <a:solidFill>
                            <a:srgbClr val="1E293B"/>
                          </a:solidFill>
                        </a:rPr>
                        <a:t>opinions, mediation</a:t>
                      </a:r>
                      <a:endParaRPr lang="en-US" sz="900" dirty="0"/>
                    </a:p>
                  </a:txBody>
                  <a:tcPr anchor="ct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8FAFC"/>
                    </a:solidFill>
                  </a:tcPr>
                </a:tc>
                <a:extLst>
                  <a:ext uri="{0D108BD9-81ED-4DB2-BD59-A6C34878D82A}">
                    <a16:rowId xmlns:a16="http://schemas.microsoft.com/office/drawing/2014/main" val="10001"/>
                  </a:ext>
                </a:extLst>
              </a:tr>
              <a:tr h="457200">
                <a:tc>
                  <a:txBody>
                    <a:bodyPr/>
                    <a:lstStyle/>
                    <a:p>
                      <a:pPr marL="0" indent="0">
                        <a:buNone/>
                      </a:pPr>
                      <a:r>
                        <a:rPr lang="en-US" sz="900" b="1" dirty="0">
                          <a:solidFill>
                            <a:srgbClr val="1E293B"/>
                          </a:solidFill>
                        </a:rPr>
                        <a:t>Mandate</a:t>
                      </a:r>
                      <a:endParaRPr lang="en-US" sz="900" dirty="0"/>
                    </a:p>
                  </a:txBody>
                  <a:tcPr anchor="ct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FFFFF"/>
                    </a:solidFill>
                  </a:tcPr>
                </a:tc>
                <a:tc>
                  <a:txBody>
                    <a:bodyPr/>
                    <a:lstStyle/>
                    <a:p>
                      <a:pPr marL="0" indent="0" algn="ctr">
                        <a:buNone/>
                      </a:pPr>
                      <a:r>
                        <a:rPr lang="en-US" sz="900" dirty="0">
                          <a:solidFill>
                            <a:srgbClr val="64748B"/>
                          </a:solidFill>
                        </a:rPr>
                        <a:t>5 domains (patents,</a:t>
                      </a:r>
                      <a:endParaRPr lang="en-US" sz="900" dirty="0"/>
                    </a:p>
                    <a:p>
                      <a:pPr marL="0" indent="0" algn="ctr">
                        <a:buNone/>
                      </a:pPr>
                      <a:r>
                        <a:rPr lang="en-US" sz="900" dirty="0">
                          <a:solidFill>
                            <a:srgbClr val="64748B"/>
                          </a:solidFill>
                        </a:rPr>
                        <a:t>TM, copyright, GI, PV)</a:t>
                      </a:r>
                      <a:endParaRPr lang="en-US" sz="900" dirty="0"/>
                    </a:p>
                  </a:txBody>
                  <a:tcPr anchor="ct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FFFFF"/>
                    </a:solidFill>
                  </a:tcPr>
                </a:tc>
                <a:tc>
                  <a:txBody>
                    <a:bodyPr/>
                    <a:lstStyle/>
                    <a:p>
                      <a:pPr marL="0" indent="0" algn="ctr">
                        <a:buNone/>
                      </a:pPr>
                      <a:r>
                        <a:rPr lang="en-US" sz="900" dirty="0">
                          <a:solidFill>
                            <a:srgbClr val="1E293B"/>
                          </a:solidFill>
                        </a:rPr>
                        <a:t>SEP licensing only</a:t>
                      </a:r>
                      <a:endParaRPr lang="en-US" sz="900" dirty="0"/>
                    </a:p>
                  </a:txBody>
                  <a:tcPr anchor="ct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FFFFF"/>
                    </a:solidFill>
                  </a:tcPr>
                </a:tc>
                <a:extLst>
                  <a:ext uri="{0D108BD9-81ED-4DB2-BD59-A6C34878D82A}">
                    <a16:rowId xmlns:a16="http://schemas.microsoft.com/office/drawing/2014/main" val="10002"/>
                  </a:ext>
                </a:extLst>
              </a:tr>
              <a:tr h="457200">
                <a:tc>
                  <a:txBody>
                    <a:bodyPr/>
                    <a:lstStyle/>
                    <a:p>
                      <a:pPr marL="0" indent="0">
                        <a:buNone/>
                      </a:pPr>
                      <a:r>
                        <a:rPr lang="en-US" sz="900" b="1" dirty="0">
                          <a:solidFill>
                            <a:srgbClr val="1E293B"/>
                          </a:solidFill>
                        </a:rPr>
                        <a:t>Staffing</a:t>
                      </a:r>
                      <a:endParaRPr lang="en-US" sz="900" dirty="0"/>
                    </a:p>
                  </a:txBody>
                  <a:tcPr anchor="ct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8FAFC"/>
                    </a:solidFill>
                  </a:tcPr>
                </a:tc>
                <a:tc>
                  <a:txBody>
                    <a:bodyPr/>
                    <a:lstStyle/>
                    <a:p>
                      <a:pPr marL="0" indent="0" algn="ctr">
                        <a:buNone/>
                      </a:pPr>
                      <a:r>
                        <a:rPr lang="en-US" sz="900" dirty="0">
                          <a:solidFill>
                            <a:srgbClr val="64748B"/>
                          </a:solidFill>
                        </a:rPr>
                        <a:t>Permanent judicial +</a:t>
                      </a:r>
                      <a:endParaRPr lang="en-US" sz="900" dirty="0"/>
                    </a:p>
                    <a:p>
                      <a:pPr marL="0" indent="0" algn="ctr">
                        <a:buNone/>
                      </a:pPr>
                      <a:r>
                        <a:rPr lang="en-US" sz="900" dirty="0">
                          <a:solidFill>
                            <a:srgbClr val="64748B"/>
                          </a:solidFill>
                        </a:rPr>
                        <a:t>technical members</a:t>
                      </a:r>
                      <a:endParaRPr lang="en-US" sz="900" dirty="0"/>
                    </a:p>
                  </a:txBody>
                  <a:tcPr anchor="ct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8FAFC"/>
                    </a:solidFill>
                  </a:tcPr>
                </a:tc>
                <a:tc>
                  <a:txBody>
                    <a:bodyPr/>
                    <a:lstStyle/>
                    <a:p>
                      <a:pPr marL="0" indent="0" algn="ctr">
                        <a:buNone/>
                      </a:pPr>
                      <a:r>
                        <a:rPr lang="en-US" sz="900" dirty="0">
                          <a:solidFill>
                            <a:srgbClr val="1E293B"/>
                          </a:solidFill>
                        </a:rPr>
                        <a:t>Part-time expert roster</a:t>
                      </a:r>
                      <a:endParaRPr lang="en-US" sz="900" dirty="0"/>
                    </a:p>
                    <a:p>
                      <a:pPr marL="0" indent="0" algn="ctr">
                        <a:buNone/>
                      </a:pPr>
                      <a:r>
                        <a:rPr lang="en-US" sz="900" dirty="0">
                          <a:solidFill>
                            <a:srgbClr val="1E293B"/>
                          </a:solidFill>
                        </a:rPr>
                        <a:t>engaged per case</a:t>
                      </a:r>
                      <a:endParaRPr lang="en-US" sz="900" dirty="0"/>
                    </a:p>
                  </a:txBody>
                  <a:tcPr anchor="ct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8FAFC"/>
                    </a:solidFill>
                  </a:tcPr>
                </a:tc>
                <a:extLst>
                  <a:ext uri="{0D108BD9-81ED-4DB2-BD59-A6C34878D82A}">
                    <a16:rowId xmlns:a16="http://schemas.microsoft.com/office/drawing/2014/main" val="10003"/>
                  </a:ext>
                </a:extLst>
              </a:tr>
              <a:tr h="457200">
                <a:tc>
                  <a:txBody>
                    <a:bodyPr/>
                    <a:lstStyle/>
                    <a:p>
                      <a:pPr marL="0" indent="0">
                        <a:buNone/>
                      </a:pPr>
                      <a:r>
                        <a:rPr lang="en-US" sz="900" b="1" dirty="0">
                          <a:solidFill>
                            <a:srgbClr val="1E293B"/>
                          </a:solidFill>
                        </a:rPr>
                        <a:t>Funding</a:t>
                      </a:r>
                      <a:endParaRPr lang="en-US" sz="900" dirty="0"/>
                    </a:p>
                  </a:txBody>
                  <a:tcPr anchor="ct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FFFFF"/>
                    </a:solidFill>
                  </a:tcPr>
                </a:tc>
                <a:tc>
                  <a:txBody>
                    <a:bodyPr/>
                    <a:lstStyle/>
                    <a:p>
                      <a:pPr marL="0" indent="0" algn="ctr">
                        <a:buNone/>
                      </a:pPr>
                      <a:r>
                        <a:rPr lang="en-US" sz="900" dirty="0">
                          <a:solidFill>
                            <a:srgbClr val="64748B"/>
                          </a:solidFill>
                        </a:rPr>
                        <a:t>100% government</a:t>
                      </a:r>
                      <a:endParaRPr lang="en-US" sz="900" dirty="0"/>
                    </a:p>
                    <a:p>
                      <a:pPr marL="0" indent="0" algn="ctr">
                        <a:buNone/>
                      </a:pPr>
                      <a:r>
                        <a:rPr lang="en-US" sz="900" dirty="0">
                          <a:solidFill>
                            <a:srgbClr val="64748B"/>
                          </a:solidFill>
                        </a:rPr>
                        <a:t>budget dependent</a:t>
                      </a:r>
                      <a:endParaRPr lang="en-US" sz="900" dirty="0"/>
                    </a:p>
                  </a:txBody>
                  <a:tcPr anchor="ct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FFFFF"/>
                    </a:solidFill>
                  </a:tcPr>
                </a:tc>
                <a:tc>
                  <a:txBody>
                    <a:bodyPr/>
                    <a:lstStyle/>
                    <a:p>
                      <a:pPr marL="0" indent="0" algn="ctr">
                        <a:buNone/>
                      </a:pPr>
                      <a:r>
                        <a:rPr lang="en-US" sz="900" dirty="0">
                          <a:solidFill>
                            <a:srgbClr val="1E293B"/>
                          </a:solidFill>
                        </a:rPr>
                        <a:t>Partially self-funded</a:t>
                      </a:r>
                      <a:endParaRPr lang="en-US" sz="900" dirty="0"/>
                    </a:p>
                    <a:p>
                      <a:pPr marL="0" indent="0" algn="ctr">
                        <a:buNone/>
                      </a:pPr>
                      <a:r>
                        <a:rPr lang="en-US" sz="900" dirty="0">
                          <a:solidFill>
                            <a:srgbClr val="1E293B"/>
                          </a:solidFill>
                        </a:rPr>
                        <a:t>through user fees</a:t>
                      </a:r>
                      <a:endParaRPr lang="en-US" sz="900" dirty="0"/>
                    </a:p>
                  </a:txBody>
                  <a:tcPr anchor="ct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FFFFF"/>
                    </a:solidFill>
                  </a:tcPr>
                </a:tc>
                <a:extLst>
                  <a:ext uri="{0D108BD9-81ED-4DB2-BD59-A6C34878D82A}">
                    <a16:rowId xmlns:a16="http://schemas.microsoft.com/office/drawing/2014/main" val="10004"/>
                  </a:ext>
                </a:extLst>
              </a:tr>
              <a:tr h="457200">
                <a:tc>
                  <a:txBody>
                    <a:bodyPr/>
                    <a:lstStyle/>
                    <a:p>
                      <a:pPr marL="0" indent="0">
                        <a:buNone/>
                      </a:pPr>
                      <a:r>
                        <a:rPr lang="en-US" sz="900" b="1" dirty="0">
                          <a:solidFill>
                            <a:srgbClr val="1E293B"/>
                          </a:solidFill>
                        </a:rPr>
                        <a:t>Outcome</a:t>
                      </a:r>
                      <a:endParaRPr lang="en-US" sz="900" dirty="0"/>
                    </a:p>
                  </a:txBody>
                  <a:tcPr anchor="ct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8FAFC"/>
                    </a:solidFill>
                  </a:tcPr>
                </a:tc>
                <a:tc>
                  <a:txBody>
                    <a:bodyPr/>
                    <a:lstStyle/>
                    <a:p>
                      <a:pPr marL="0" indent="0" algn="ctr">
                        <a:buNone/>
                      </a:pPr>
                      <a:r>
                        <a:rPr lang="en-US" sz="900" dirty="0">
                          <a:solidFill>
                            <a:srgbClr val="64748B"/>
                          </a:solidFill>
                        </a:rPr>
                        <a:t>3,935 pending cases;</a:t>
                      </a:r>
                      <a:endParaRPr lang="en-US" sz="900" dirty="0"/>
                    </a:p>
                    <a:p>
                      <a:pPr marL="0" indent="0" algn="ctr">
                        <a:buNone/>
                      </a:pPr>
                      <a:r>
                        <a:rPr lang="en-US" sz="900" dirty="0">
                          <a:solidFill>
                            <a:srgbClr val="64748B"/>
                          </a:solidFill>
                        </a:rPr>
                        <a:t>abolished 2021</a:t>
                      </a:r>
                      <a:endParaRPr lang="en-US" sz="900" dirty="0"/>
                    </a:p>
                  </a:txBody>
                  <a:tcPr anchor="ct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8FAFC"/>
                    </a:solidFill>
                  </a:tcPr>
                </a:tc>
                <a:tc>
                  <a:txBody>
                    <a:bodyPr/>
                    <a:lstStyle/>
                    <a:p>
                      <a:pPr marL="0" indent="0" algn="ctr">
                        <a:buNone/>
                      </a:pPr>
                      <a:r>
                        <a:rPr lang="en-US" sz="900" dirty="0">
                          <a:solidFill>
                            <a:srgbClr val="1E293B"/>
                          </a:solidFill>
                        </a:rPr>
                        <a:t>Scales with demand;</a:t>
                      </a:r>
                      <a:endParaRPr lang="en-US" sz="900" dirty="0"/>
                    </a:p>
                    <a:p>
                      <a:pPr marL="0" indent="0" algn="ctr">
                        <a:buNone/>
                      </a:pPr>
                      <a:r>
                        <a:rPr lang="en-US" sz="900" dirty="0">
                          <a:solidFill>
                            <a:srgbClr val="1E293B"/>
                          </a:solidFill>
                        </a:rPr>
                        <a:t>no backlog risk</a:t>
                      </a:r>
                      <a:endParaRPr lang="en-US" sz="900" dirty="0"/>
                    </a:p>
                  </a:txBody>
                  <a:tcPr anchor="ct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8FAFC"/>
                    </a:solidFill>
                  </a:tcPr>
                </a:tc>
                <a:extLst>
                  <a:ext uri="{0D108BD9-81ED-4DB2-BD59-A6C34878D82A}">
                    <a16:rowId xmlns:a16="http://schemas.microsoft.com/office/drawing/2014/main" val="10005"/>
                  </a:ext>
                </a:extLst>
              </a:tr>
            </a:tbl>
          </a:graphicData>
        </a:graphic>
      </p:graphicFrame>
      <p:sp>
        <p:nvSpPr>
          <p:cNvPr id="6" name="Shape 3"/>
          <p:cNvSpPr/>
          <p:nvPr/>
        </p:nvSpPr>
        <p:spPr>
          <a:xfrm>
            <a:off x="457200" y="4160520"/>
            <a:ext cx="8229600" cy="777240"/>
          </a:xfrm>
          <a:prstGeom prst="rect">
            <a:avLst/>
          </a:prstGeom>
          <a:solidFill>
            <a:srgbClr val="FFFFFF"/>
          </a:solidFill>
          <a:ln/>
          <a:effectLst>
            <a:outerShdw blurRad="50800" dist="25400" dir="8100000" algn="bl" rotWithShape="0">
              <a:srgbClr val="000000">
                <a:alpha val="12000"/>
              </a:srgbClr>
            </a:outerShdw>
          </a:effectLst>
        </p:spPr>
        <p:txBody>
          <a:bodyPr/>
          <a:lstStyle/>
          <a:p>
            <a:endParaRPr lang="en-IN"/>
          </a:p>
        </p:txBody>
      </p:sp>
      <p:sp>
        <p:nvSpPr>
          <p:cNvPr id="7" name="Text 4"/>
          <p:cNvSpPr/>
          <p:nvPr/>
        </p:nvSpPr>
        <p:spPr>
          <a:xfrm>
            <a:off x="640080" y="4206240"/>
            <a:ext cx="7863840" cy="685800"/>
          </a:xfrm>
          <a:prstGeom prst="rect">
            <a:avLst/>
          </a:prstGeom>
          <a:noFill/>
          <a:ln/>
        </p:spPr>
        <p:txBody>
          <a:bodyPr wrap="square" lIns="0" tIns="0" rIns="0" bIns="0" rtlCol="0" anchor="ctr"/>
          <a:lstStyle/>
          <a:p>
            <a:pPr marL="0" indent="0">
              <a:lnSpc>
                <a:spcPct val="130000"/>
              </a:lnSpc>
              <a:buNone/>
            </a:pPr>
            <a:r>
              <a:rPr lang="en-US" sz="1000" b="1" dirty="0">
                <a:solidFill>
                  <a:srgbClr val="0D7377"/>
                </a:solidFill>
                <a:latin typeface="Calibri" pitchFamily="34" charset="0"/>
                <a:ea typeface="Calibri" pitchFamily="34" charset="-122"/>
                <a:cs typeface="Calibri" pitchFamily="34" charset="-120"/>
              </a:rPr>
              <a:t>FIVE FUNCTIONS COURTS CANNOT PERFORM:  </a:t>
            </a:r>
            <a:r>
              <a:rPr lang="en-US" sz="1000" dirty="0">
                <a:solidFill>
                  <a:srgbClr val="1E293B"/>
                </a:solidFill>
                <a:latin typeface="Calibri" pitchFamily="34" charset="0"/>
                <a:ea typeface="Calibri" pitchFamily="34" charset="-122"/>
                <a:cs typeface="Calibri" pitchFamily="34" charset="-120"/>
              </a:rPr>
              <a:t>Pre-dispute negotiation guidelines  |  Non-binding essentiality opinions  |  Voluntary mediation  |  SME helpdesk  |  Anonymised royalty data</a:t>
            </a:r>
            <a:endParaRPr lang="en-US" sz="1000"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hape 0"/>
          <p:cNvSpPr/>
          <p:nvPr/>
        </p:nvSpPr>
        <p:spPr>
          <a:xfrm>
            <a:off x="0" y="0"/>
            <a:ext cx="9144000" cy="822960"/>
          </a:xfrm>
          <a:prstGeom prst="rect">
            <a:avLst/>
          </a:prstGeom>
          <a:solidFill>
            <a:srgbClr val="1A5276"/>
          </a:solidFill>
          <a:ln/>
        </p:spPr>
        <p:txBody>
          <a:bodyPr/>
          <a:lstStyle/>
          <a:p>
            <a:endParaRPr lang="en-IN"/>
          </a:p>
        </p:txBody>
      </p:sp>
      <p:sp>
        <p:nvSpPr>
          <p:cNvPr id="3" name="Text 1"/>
          <p:cNvSpPr/>
          <p:nvPr/>
        </p:nvSpPr>
        <p:spPr>
          <a:xfrm>
            <a:off x="731520" y="91440"/>
            <a:ext cx="8229600" cy="640080"/>
          </a:xfrm>
          <a:prstGeom prst="rect">
            <a:avLst/>
          </a:prstGeom>
          <a:noFill/>
          <a:ln/>
        </p:spPr>
        <p:txBody>
          <a:bodyPr wrap="square" lIns="0" tIns="0" rIns="0" bIns="0" rtlCol="0" anchor="ctr"/>
          <a:lstStyle/>
          <a:p>
            <a:pPr marL="0" indent="0">
              <a:buNone/>
            </a:pPr>
            <a:r>
              <a:rPr lang="en-US" sz="2200" b="1" dirty="0">
                <a:solidFill>
                  <a:schemeClr val="bg1"/>
                </a:solidFill>
                <a:latin typeface="Georgia" pitchFamily="34" charset="0"/>
                <a:ea typeface="Georgia" pitchFamily="34" charset="-122"/>
                <a:cs typeface="Georgia" pitchFamily="34" charset="-120"/>
                <a:hlinkClick r:id="rId3" action="ppaction://hlinksldjump">
                  <a:extLst>
                    <a:ext uri="{A12FA001-AC4F-418D-AE19-62706E023703}">
                      <ahyp:hlinkClr xmlns:ahyp="http://schemas.microsoft.com/office/drawing/2018/hyperlinkcolor" val="tx"/>
                    </a:ext>
                  </a:extLst>
                </a:hlinkClick>
              </a:rPr>
              <a:t>COST-FEASIBILITY: THE NUMBERS</a:t>
            </a:r>
            <a:endParaRPr lang="en-US" sz="2200" dirty="0">
              <a:solidFill>
                <a:schemeClr val="bg1"/>
              </a:solidFill>
            </a:endParaRPr>
          </a:p>
        </p:txBody>
      </p:sp>
      <p:sp>
        <p:nvSpPr>
          <p:cNvPr id="4" name="Shape 2"/>
          <p:cNvSpPr/>
          <p:nvPr/>
        </p:nvSpPr>
        <p:spPr>
          <a:xfrm>
            <a:off x="320040" y="1051560"/>
            <a:ext cx="1965960" cy="1371600"/>
          </a:xfrm>
          <a:prstGeom prst="rect">
            <a:avLst/>
          </a:prstGeom>
          <a:solidFill>
            <a:srgbClr val="FFFFFF"/>
          </a:solidFill>
          <a:ln/>
          <a:effectLst>
            <a:outerShdw blurRad="50800" dist="25400" dir="8100000" algn="bl" rotWithShape="0">
              <a:srgbClr val="000000">
                <a:alpha val="12000"/>
              </a:srgbClr>
            </a:outerShdw>
          </a:effectLst>
        </p:spPr>
        <p:txBody>
          <a:bodyPr/>
          <a:lstStyle/>
          <a:p>
            <a:endParaRPr lang="en-IN"/>
          </a:p>
        </p:txBody>
      </p:sp>
      <p:sp>
        <p:nvSpPr>
          <p:cNvPr id="5" name="Text 3"/>
          <p:cNvSpPr/>
          <p:nvPr/>
        </p:nvSpPr>
        <p:spPr>
          <a:xfrm>
            <a:off x="320040" y="1143000"/>
            <a:ext cx="1965960" cy="640080"/>
          </a:xfrm>
          <a:prstGeom prst="rect">
            <a:avLst/>
          </a:prstGeom>
          <a:noFill/>
          <a:ln/>
        </p:spPr>
        <p:txBody>
          <a:bodyPr wrap="square" lIns="0" tIns="0" rIns="0" bIns="0" rtlCol="0" anchor="ctr"/>
          <a:lstStyle/>
          <a:p>
            <a:pPr marL="0" indent="0" algn="ctr">
              <a:buNone/>
            </a:pPr>
            <a:r>
              <a:rPr lang="en-US" sz="2600" b="1" dirty="0">
                <a:solidFill>
                  <a:srgbClr val="0D7377"/>
                </a:solidFill>
                <a:latin typeface="Georgia" pitchFamily="34" charset="0"/>
                <a:ea typeface="Georgia" pitchFamily="34" charset="-122"/>
                <a:cs typeface="Georgia" pitchFamily="34" charset="-120"/>
              </a:rPr>
              <a:t>₹3–5 Cr</a:t>
            </a:r>
            <a:endParaRPr lang="en-US" sz="2600" dirty="0"/>
          </a:p>
        </p:txBody>
      </p:sp>
      <p:sp>
        <p:nvSpPr>
          <p:cNvPr id="6" name="Text 4"/>
          <p:cNvSpPr/>
          <p:nvPr/>
        </p:nvSpPr>
        <p:spPr>
          <a:xfrm>
            <a:off x="320040" y="1783080"/>
            <a:ext cx="1965960" cy="502920"/>
          </a:xfrm>
          <a:prstGeom prst="rect">
            <a:avLst/>
          </a:prstGeom>
          <a:noFill/>
          <a:ln/>
        </p:spPr>
        <p:txBody>
          <a:bodyPr wrap="square" lIns="0" tIns="0" rIns="0" bIns="0" rtlCol="0" anchor="ctr"/>
          <a:lstStyle/>
          <a:p>
            <a:pPr marL="0" indent="0" algn="ctr">
              <a:lnSpc>
                <a:spcPct val="120000"/>
              </a:lnSpc>
              <a:buNone/>
            </a:pPr>
            <a:r>
              <a:rPr lang="en-US" sz="900" dirty="0">
                <a:solidFill>
                  <a:srgbClr val="64748B"/>
                </a:solidFill>
                <a:latin typeface="Calibri" pitchFamily="34" charset="0"/>
                <a:ea typeface="Calibri" pitchFamily="34" charset="-122"/>
                <a:cs typeface="Calibri" pitchFamily="34" charset="-120"/>
              </a:rPr>
              <a:t>FFDRC Annual Cost</a:t>
            </a:r>
            <a:endParaRPr lang="en-US" sz="900" dirty="0"/>
          </a:p>
          <a:p>
            <a:pPr marL="0" indent="0" algn="ctr">
              <a:lnSpc>
                <a:spcPct val="120000"/>
              </a:lnSpc>
              <a:buNone/>
            </a:pPr>
            <a:r>
              <a:rPr lang="en-US" sz="900" dirty="0">
                <a:solidFill>
                  <a:srgbClr val="64748B"/>
                </a:solidFill>
                <a:latin typeface="Calibri" pitchFamily="34" charset="0"/>
                <a:ea typeface="Calibri" pitchFamily="34" charset="-122"/>
                <a:cs typeface="Calibri" pitchFamily="34" charset="-120"/>
              </a:rPr>
              <a:t>(minimal config)</a:t>
            </a:r>
            <a:endParaRPr lang="en-US" sz="900" dirty="0"/>
          </a:p>
        </p:txBody>
      </p:sp>
      <p:sp>
        <p:nvSpPr>
          <p:cNvPr id="7" name="Shape 5"/>
          <p:cNvSpPr/>
          <p:nvPr/>
        </p:nvSpPr>
        <p:spPr>
          <a:xfrm>
            <a:off x="2514600" y="1051560"/>
            <a:ext cx="1965960" cy="1371600"/>
          </a:xfrm>
          <a:prstGeom prst="rect">
            <a:avLst/>
          </a:prstGeom>
          <a:solidFill>
            <a:srgbClr val="FFFFFF"/>
          </a:solidFill>
          <a:ln/>
          <a:effectLst>
            <a:outerShdw blurRad="50800" dist="25400" dir="8100000" algn="bl" rotWithShape="0">
              <a:srgbClr val="000000">
                <a:alpha val="12000"/>
              </a:srgbClr>
            </a:outerShdw>
          </a:effectLst>
        </p:spPr>
        <p:txBody>
          <a:bodyPr/>
          <a:lstStyle/>
          <a:p>
            <a:endParaRPr lang="en-IN"/>
          </a:p>
        </p:txBody>
      </p:sp>
      <p:sp>
        <p:nvSpPr>
          <p:cNvPr id="8" name="Text 6"/>
          <p:cNvSpPr/>
          <p:nvPr/>
        </p:nvSpPr>
        <p:spPr>
          <a:xfrm>
            <a:off x="2514600" y="1143000"/>
            <a:ext cx="1965960" cy="640080"/>
          </a:xfrm>
          <a:prstGeom prst="rect">
            <a:avLst/>
          </a:prstGeom>
          <a:noFill/>
          <a:ln/>
        </p:spPr>
        <p:txBody>
          <a:bodyPr wrap="square" lIns="0" tIns="0" rIns="0" bIns="0" rtlCol="0" anchor="ctr"/>
          <a:lstStyle/>
          <a:p>
            <a:pPr marL="0" indent="0" algn="ctr">
              <a:buNone/>
            </a:pPr>
            <a:r>
              <a:rPr lang="en-US" sz="2600" b="1" dirty="0">
                <a:solidFill>
                  <a:srgbClr val="C0392B"/>
                </a:solidFill>
                <a:latin typeface="Georgia" pitchFamily="34" charset="0"/>
                <a:ea typeface="Georgia" pitchFamily="34" charset="-122"/>
                <a:cs typeface="Georgia" pitchFamily="34" charset="-120"/>
              </a:rPr>
              <a:t>₹50L+</a:t>
            </a:r>
            <a:endParaRPr lang="en-US" sz="2600" dirty="0"/>
          </a:p>
        </p:txBody>
      </p:sp>
      <p:sp>
        <p:nvSpPr>
          <p:cNvPr id="9" name="Text 7"/>
          <p:cNvSpPr/>
          <p:nvPr/>
        </p:nvSpPr>
        <p:spPr>
          <a:xfrm>
            <a:off x="2514600" y="1783080"/>
            <a:ext cx="1965960" cy="502920"/>
          </a:xfrm>
          <a:prstGeom prst="rect">
            <a:avLst/>
          </a:prstGeom>
          <a:noFill/>
          <a:ln/>
        </p:spPr>
        <p:txBody>
          <a:bodyPr wrap="square" lIns="0" tIns="0" rIns="0" bIns="0" rtlCol="0" anchor="ctr"/>
          <a:lstStyle/>
          <a:p>
            <a:pPr marL="0" indent="0" algn="ctr">
              <a:lnSpc>
                <a:spcPct val="120000"/>
              </a:lnSpc>
              <a:buNone/>
            </a:pPr>
            <a:r>
              <a:rPr lang="en-US" sz="900" dirty="0">
                <a:solidFill>
                  <a:srgbClr val="64748B"/>
                </a:solidFill>
                <a:latin typeface="Calibri" pitchFamily="34" charset="0"/>
                <a:ea typeface="Calibri" pitchFamily="34" charset="-122"/>
                <a:cs typeface="Calibri" pitchFamily="34" charset="-120"/>
              </a:rPr>
              <a:t>Cost Per Party</a:t>
            </a:r>
            <a:endParaRPr lang="en-US" sz="900" dirty="0"/>
          </a:p>
          <a:p>
            <a:pPr marL="0" indent="0" algn="ctr">
              <a:lnSpc>
                <a:spcPct val="120000"/>
              </a:lnSpc>
              <a:buNone/>
            </a:pPr>
            <a:r>
              <a:rPr lang="en-US" sz="900" dirty="0">
                <a:solidFill>
                  <a:srgbClr val="64748B"/>
                </a:solidFill>
                <a:latin typeface="Calibri" pitchFamily="34" charset="0"/>
                <a:ea typeface="Calibri" pitchFamily="34" charset="-122"/>
                <a:cs typeface="Calibri" pitchFamily="34" charset="-120"/>
              </a:rPr>
              <a:t>Per SEP Suit</a:t>
            </a:r>
            <a:endParaRPr lang="en-US" sz="900" dirty="0"/>
          </a:p>
        </p:txBody>
      </p:sp>
      <p:sp>
        <p:nvSpPr>
          <p:cNvPr id="10" name="Shape 8"/>
          <p:cNvSpPr/>
          <p:nvPr/>
        </p:nvSpPr>
        <p:spPr>
          <a:xfrm>
            <a:off x="4709160" y="1051560"/>
            <a:ext cx="1965960" cy="1371600"/>
          </a:xfrm>
          <a:prstGeom prst="rect">
            <a:avLst/>
          </a:prstGeom>
          <a:solidFill>
            <a:srgbClr val="FFFFFF"/>
          </a:solidFill>
          <a:ln/>
          <a:effectLst>
            <a:outerShdw blurRad="50800" dist="25400" dir="8100000" algn="bl" rotWithShape="0">
              <a:srgbClr val="000000">
                <a:alpha val="12000"/>
              </a:srgbClr>
            </a:outerShdw>
          </a:effectLst>
        </p:spPr>
        <p:txBody>
          <a:bodyPr/>
          <a:lstStyle/>
          <a:p>
            <a:endParaRPr lang="en-IN"/>
          </a:p>
        </p:txBody>
      </p:sp>
      <p:sp>
        <p:nvSpPr>
          <p:cNvPr id="11" name="Text 9"/>
          <p:cNvSpPr/>
          <p:nvPr/>
        </p:nvSpPr>
        <p:spPr>
          <a:xfrm>
            <a:off x="4709160" y="1143000"/>
            <a:ext cx="1965960" cy="640080"/>
          </a:xfrm>
          <a:prstGeom prst="rect">
            <a:avLst/>
          </a:prstGeom>
          <a:noFill/>
          <a:ln/>
        </p:spPr>
        <p:txBody>
          <a:bodyPr wrap="square" lIns="0" tIns="0" rIns="0" bIns="0" rtlCol="0" anchor="ctr"/>
          <a:lstStyle/>
          <a:p>
            <a:pPr marL="0" indent="0" algn="ctr">
              <a:buNone/>
            </a:pPr>
            <a:r>
              <a:rPr lang="en-US" sz="2600" b="1" dirty="0">
                <a:solidFill>
                  <a:srgbClr val="1A5276"/>
                </a:solidFill>
                <a:latin typeface="Georgia" pitchFamily="34" charset="0"/>
                <a:ea typeface="Georgia" pitchFamily="34" charset="-122"/>
                <a:cs typeface="Georgia" pitchFamily="34" charset="-120"/>
              </a:rPr>
              <a:t>₹244 Cr</a:t>
            </a:r>
            <a:endParaRPr lang="en-US" sz="2600" dirty="0"/>
          </a:p>
        </p:txBody>
      </p:sp>
      <p:sp>
        <p:nvSpPr>
          <p:cNvPr id="12" name="Text 10"/>
          <p:cNvSpPr/>
          <p:nvPr/>
        </p:nvSpPr>
        <p:spPr>
          <a:xfrm>
            <a:off x="4709160" y="1783080"/>
            <a:ext cx="1965960" cy="502920"/>
          </a:xfrm>
          <a:prstGeom prst="rect">
            <a:avLst/>
          </a:prstGeom>
          <a:noFill/>
          <a:ln/>
        </p:spPr>
        <p:txBody>
          <a:bodyPr wrap="square" lIns="0" tIns="0" rIns="0" bIns="0" rtlCol="0" anchor="ctr"/>
          <a:lstStyle/>
          <a:p>
            <a:pPr marL="0" indent="0" algn="ctr">
              <a:lnSpc>
                <a:spcPct val="120000"/>
              </a:lnSpc>
              <a:buNone/>
            </a:pPr>
            <a:r>
              <a:rPr lang="en-US" sz="900" dirty="0">
                <a:solidFill>
                  <a:srgbClr val="64748B"/>
                </a:solidFill>
                <a:latin typeface="Calibri" pitchFamily="34" charset="0"/>
                <a:ea typeface="Calibri" pitchFamily="34" charset="-122"/>
                <a:cs typeface="Calibri" pitchFamily="34" charset="-120"/>
              </a:rPr>
              <a:t>Ericsson v. Lava</a:t>
            </a:r>
            <a:endParaRPr lang="en-US" sz="900" dirty="0"/>
          </a:p>
          <a:p>
            <a:pPr marL="0" indent="0" algn="ctr">
              <a:lnSpc>
                <a:spcPct val="120000"/>
              </a:lnSpc>
              <a:buNone/>
            </a:pPr>
            <a:r>
              <a:rPr lang="en-US" sz="900" dirty="0">
                <a:solidFill>
                  <a:srgbClr val="64748B"/>
                </a:solidFill>
                <a:latin typeface="Calibri" pitchFamily="34" charset="0"/>
                <a:ea typeface="Calibri" pitchFamily="34" charset="-122"/>
                <a:cs typeface="Calibri" pitchFamily="34" charset="-120"/>
              </a:rPr>
              <a:t>Damages Award</a:t>
            </a:r>
            <a:endParaRPr lang="en-US" sz="900" dirty="0"/>
          </a:p>
        </p:txBody>
      </p:sp>
      <p:sp>
        <p:nvSpPr>
          <p:cNvPr id="13" name="Shape 11"/>
          <p:cNvSpPr/>
          <p:nvPr/>
        </p:nvSpPr>
        <p:spPr>
          <a:xfrm>
            <a:off x="6903720" y="1051560"/>
            <a:ext cx="1965960" cy="1371600"/>
          </a:xfrm>
          <a:prstGeom prst="rect">
            <a:avLst/>
          </a:prstGeom>
          <a:solidFill>
            <a:srgbClr val="FFFFFF"/>
          </a:solidFill>
          <a:ln/>
          <a:effectLst>
            <a:outerShdw blurRad="50800" dist="25400" dir="8100000" algn="bl" rotWithShape="0">
              <a:srgbClr val="000000">
                <a:alpha val="12000"/>
              </a:srgbClr>
            </a:outerShdw>
          </a:effectLst>
        </p:spPr>
        <p:txBody>
          <a:bodyPr/>
          <a:lstStyle/>
          <a:p>
            <a:endParaRPr lang="en-IN"/>
          </a:p>
        </p:txBody>
      </p:sp>
      <p:sp>
        <p:nvSpPr>
          <p:cNvPr id="14" name="Text 12"/>
          <p:cNvSpPr/>
          <p:nvPr/>
        </p:nvSpPr>
        <p:spPr>
          <a:xfrm>
            <a:off x="6903720" y="1143000"/>
            <a:ext cx="1965960" cy="640080"/>
          </a:xfrm>
          <a:prstGeom prst="rect">
            <a:avLst/>
          </a:prstGeom>
          <a:noFill/>
          <a:ln/>
        </p:spPr>
        <p:txBody>
          <a:bodyPr wrap="square" lIns="0" tIns="0" rIns="0" bIns="0" rtlCol="0" anchor="ctr"/>
          <a:lstStyle/>
          <a:p>
            <a:pPr marL="0" indent="0" algn="ctr">
              <a:buNone/>
            </a:pPr>
            <a:r>
              <a:rPr lang="en-US" sz="2600" b="1" dirty="0">
                <a:solidFill>
                  <a:srgbClr val="D4A843"/>
                </a:solidFill>
                <a:latin typeface="Georgia" pitchFamily="34" charset="0"/>
                <a:ea typeface="Georgia" pitchFamily="34" charset="-122"/>
                <a:cs typeface="Georgia" pitchFamily="34" charset="-120"/>
              </a:rPr>
              <a:t>9 Years</a:t>
            </a:r>
            <a:endParaRPr lang="en-US" sz="2600" dirty="0"/>
          </a:p>
        </p:txBody>
      </p:sp>
      <p:sp>
        <p:nvSpPr>
          <p:cNvPr id="15" name="Text 13"/>
          <p:cNvSpPr/>
          <p:nvPr/>
        </p:nvSpPr>
        <p:spPr>
          <a:xfrm>
            <a:off x="6903720" y="1783080"/>
            <a:ext cx="1965960" cy="502920"/>
          </a:xfrm>
          <a:prstGeom prst="rect">
            <a:avLst/>
          </a:prstGeom>
          <a:noFill/>
          <a:ln/>
        </p:spPr>
        <p:txBody>
          <a:bodyPr wrap="square" lIns="0" tIns="0" rIns="0" bIns="0" rtlCol="0" anchor="ctr"/>
          <a:lstStyle/>
          <a:p>
            <a:pPr marL="0" indent="0" algn="ctr">
              <a:lnSpc>
                <a:spcPct val="120000"/>
              </a:lnSpc>
              <a:buNone/>
            </a:pPr>
            <a:r>
              <a:rPr lang="en-US" sz="900" dirty="0">
                <a:solidFill>
                  <a:srgbClr val="64748B"/>
                </a:solidFill>
                <a:latin typeface="Calibri" pitchFamily="34" charset="0"/>
                <a:ea typeface="Calibri" pitchFamily="34" charset="-122"/>
                <a:cs typeface="Calibri" pitchFamily="34" charset="-120"/>
              </a:rPr>
              <a:t>Ericsson v. Lava</a:t>
            </a:r>
            <a:endParaRPr lang="en-US" sz="900" dirty="0"/>
          </a:p>
          <a:p>
            <a:pPr marL="0" indent="0" algn="ctr">
              <a:lnSpc>
                <a:spcPct val="120000"/>
              </a:lnSpc>
              <a:buNone/>
            </a:pPr>
            <a:r>
              <a:rPr lang="en-US" sz="900" dirty="0">
                <a:solidFill>
                  <a:srgbClr val="64748B"/>
                </a:solidFill>
                <a:latin typeface="Calibri" pitchFamily="34" charset="0"/>
                <a:ea typeface="Calibri" pitchFamily="34" charset="-122"/>
                <a:cs typeface="Calibri" pitchFamily="34" charset="-120"/>
              </a:rPr>
              <a:t>Duration</a:t>
            </a:r>
            <a:endParaRPr lang="en-US" sz="900" dirty="0"/>
          </a:p>
        </p:txBody>
      </p:sp>
      <p:graphicFrame>
        <p:nvGraphicFramePr>
          <p:cNvPr id="16" name="Chart 0"/>
          <p:cNvGraphicFramePr/>
          <p:nvPr/>
        </p:nvGraphicFramePr>
        <p:xfrm>
          <a:off x="457200" y="2651760"/>
          <a:ext cx="4114800" cy="2194560"/>
        </p:xfrm>
        <a:graphic>
          <a:graphicData uri="http://schemas.openxmlformats.org/drawingml/2006/chart">
            <c:chart xmlns:c="http://schemas.openxmlformats.org/drawingml/2006/chart" xmlns:r="http://schemas.openxmlformats.org/officeDocument/2006/relationships" r:id="rId4"/>
          </a:graphicData>
        </a:graphic>
      </p:graphicFrame>
      <p:sp>
        <p:nvSpPr>
          <p:cNvPr id="17" name="Shape 14"/>
          <p:cNvSpPr/>
          <p:nvPr/>
        </p:nvSpPr>
        <p:spPr>
          <a:xfrm>
            <a:off x="4846320" y="2651760"/>
            <a:ext cx="3840480" cy="2194560"/>
          </a:xfrm>
          <a:prstGeom prst="rect">
            <a:avLst/>
          </a:prstGeom>
          <a:solidFill>
            <a:srgbClr val="FFFFFF"/>
          </a:solidFill>
          <a:ln/>
          <a:effectLst>
            <a:outerShdw blurRad="50800" dist="25400" dir="8100000" algn="bl" rotWithShape="0">
              <a:srgbClr val="000000">
                <a:alpha val="12000"/>
              </a:srgbClr>
            </a:outerShdw>
          </a:effectLst>
        </p:spPr>
        <p:txBody>
          <a:bodyPr/>
          <a:lstStyle/>
          <a:p>
            <a:endParaRPr lang="en-IN"/>
          </a:p>
        </p:txBody>
      </p:sp>
      <p:sp>
        <p:nvSpPr>
          <p:cNvPr id="18" name="Shape 15"/>
          <p:cNvSpPr/>
          <p:nvPr/>
        </p:nvSpPr>
        <p:spPr>
          <a:xfrm>
            <a:off x="4846320" y="2651760"/>
            <a:ext cx="73152" cy="2194560"/>
          </a:xfrm>
          <a:prstGeom prst="rect">
            <a:avLst/>
          </a:prstGeom>
          <a:solidFill>
            <a:srgbClr val="27AE60"/>
          </a:solidFill>
          <a:ln/>
        </p:spPr>
        <p:txBody>
          <a:bodyPr/>
          <a:lstStyle/>
          <a:p>
            <a:endParaRPr lang="en-IN"/>
          </a:p>
        </p:txBody>
      </p:sp>
      <p:sp>
        <p:nvSpPr>
          <p:cNvPr id="19" name="Text 16"/>
          <p:cNvSpPr/>
          <p:nvPr/>
        </p:nvSpPr>
        <p:spPr>
          <a:xfrm>
            <a:off x="5074920" y="2697480"/>
            <a:ext cx="3474720" cy="274320"/>
          </a:xfrm>
          <a:prstGeom prst="rect">
            <a:avLst/>
          </a:prstGeom>
          <a:noFill/>
          <a:ln/>
        </p:spPr>
        <p:txBody>
          <a:bodyPr wrap="square" lIns="0" tIns="0" rIns="0" bIns="0" rtlCol="0" anchor="ctr"/>
          <a:lstStyle/>
          <a:p>
            <a:pPr marL="0" indent="0">
              <a:buNone/>
            </a:pPr>
            <a:r>
              <a:rPr lang="en-US" sz="1200" b="1" dirty="0">
                <a:solidFill>
                  <a:srgbClr val="27AE60"/>
                </a:solidFill>
                <a:latin typeface="Georgia" pitchFamily="34" charset="0"/>
                <a:ea typeface="Georgia" pitchFamily="34" charset="-122"/>
                <a:cs typeface="Georgia" pitchFamily="34" charset="-120"/>
              </a:rPr>
              <a:t>BREAKEVEN ANALYSIS</a:t>
            </a:r>
            <a:endParaRPr lang="en-US" sz="1200" dirty="0"/>
          </a:p>
        </p:txBody>
      </p:sp>
      <p:sp>
        <p:nvSpPr>
          <p:cNvPr id="20" name="Text 17"/>
          <p:cNvSpPr/>
          <p:nvPr/>
        </p:nvSpPr>
        <p:spPr>
          <a:xfrm>
            <a:off x="5074920" y="2971800"/>
            <a:ext cx="3474720" cy="1783080"/>
          </a:xfrm>
          <a:prstGeom prst="rect">
            <a:avLst/>
          </a:prstGeom>
          <a:noFill/>
          <a:ln/>
        </p:spPr>
        <p:txBody>
          <a:bodyPr wrap="square" lIns="0" tIns="0" rIns="0" bIns="0" rtlCol="0" anchor="ctr"/>
          <a:lstStyle/>
          <a:p>
            <a:pPr marL="0" indent="0">
              <a:lnSpc>
                <a:spcPct val="130000"/>
              </a:lnSpc>
              <a:buNone/>
            </a:pPr>
            <a:r>
              <a:rPr lang="en-US" sz="1000" dirty="0">
                <a:solidFill>
                  <a:srgbClr val="1E293B"/>
                </a:solidFill>
                <a:latin typeface="Calibri" pitchFamily="34" charset="0"/>
                <a:ea typeface="Calibri" pitchFamily="34" charset="-122"/>
                <a:cs typeface="Calibri" pitchFamily="34" charset="-120"/>
              </a:rPr>
              <a:t>FFDRC operating cost: </a:t>
            </a:r>
            <a:r>
              <a:rPr lang="en-US" sz="1000" b="1" dirty="0">
                <a:solidFill>
                  <a:srgbClr val="1E293B"/>
                </a:solidFill>
                <a:latin typeface="Calibri" pitchFamily="34" charset="0"/>
                <a:ea typeface="Calibri" pitchFamily="34" charset="-122"/>
                <a:cs typeface="Calibri" pitchFamily="34" charset="-120"/>
              </a:rPr>
              <a:t>₹3–5 Cr/year
</a:t>
            </a:r>
            <a:endParaRPr lang="en-US" sz="1000" dirty="0"/>
          </a:p>
          <a:p>
            <a:pPr marL="0" indent="0">
              <a:lnSpc>
                <a:spcPct val="130000"/>
              </a:lnSpc>
              <a:buNone/>
            </a:pPr>
            <a:r>
              <a:rPr lang="en-US" sz="1000" dirty="0">
                <a:solidFill>
                  <a:srgbClr val="1E293B"/>
                </a:solidFill>
                <a:latin typeface="Calibri" pitchFamily="34" charset="0"/>
                <a:ea typeface="Calibri" pitchFamily="34" charset="-122"/>
                <a:cs typeface="Calibri" pitchFamily="34" charset="-120"/>
              </a:rPr>
              <a:t>Single suit savings: </a:t>
            </a:r>
            <a:r>
              <a:rPr lang="en-US" sz="1000" b="1" dirty="0">
                <a:solidFill>
                  <a:srgbClr val="1E293B"/>
                </a:solidFill>
                <a:latin typeface="Calibri" pitchFamily="34" charset="0"/>
                <a:ea typeface="Calibri" pitchFamily="34" charset="-122"/>
                <a:cs typeface="Calibri" pitchFamily="34" charset="-120"/>
              </a:rPr>
              <a:t>₹50L+ per party
</a:t>
            </a:r>
            <a:endParaRPr lang="en-US" sz="1000" dirty="0"/>
          </a:p>
          <a:p>
            <a:pPr marL="0" indent="0">
              <a:lnSpc>
                <a:spcPct val="130000"/>
              </a:lnSpc>
              <a:buNone/>
            </a:pPr>
            <a:r>
              <a:rPr lang="en-US" sz="1000" dirty="0">
                <a:solidFill>
                  <a:srgbClr val="1E293B"/>
                </a:solidFill>
                <a:latin typeface="Calibri" pitchFamily="34" charset="0"/>
                <a:ea typeface="Calibri" pitchFamily="34" charset="-122"/>
                <a:cs typeface="Calibri" pitchFamily="34" charset="-120"/>
              </a:rPr>
              <a:t>Breakeven: </a:t>
            </a:r>
            <a:r>
              <a:rPr lang="en-US" sz="1000" b="1" dirty="0">
                <a:solidFill>
                  <a:srgbClr val="1E293B"/>
                </a:solidFill>
                <a:latin typeface="Calibri" pitchFamily="34" charset="0"/>
                <a:ea typeface="Calibri" pitchFamily="34" charset="-122"/>
                <a:cs typeface="Calibri" pitchFamily="34" charset="-120"/>
              </a:rPr>
              <a:t>10–15 disputes prevented
</a:t>
            </a:r>
            <a:endParaRPr lang="en-US" sz="1000" dirty="0"/>
          </a:p>
          <a:p>
            <a:pPr marL="0" indent="0">
              <a:lnSpc>
                <a:spcPct val="130000"/>
              </a:lnSpc>
              <a:buNone/>
            </a:pPr>
            <a:r>
              <a:rPr lang="en-US" sz="1000" i="1" dirty="0">
                <a:solidFill>
                  <a:srgbClr val="1E293B"/>
                </a:solidFill>
                <a:latin typeface="Calibri" pitchFamily="34" charset="0"/>
                <a:ea typeface="Calibri" pitchFamily="34" charset="-122"/>
                <a:cs typeface="Calibri" pitchFamily="34" charset="-120"/>
              </a:rPr>
              <a:t>EU comparison: €29M cost, €24.5M net benefit/yr
</a:t>
            </a:r>
            <a:endParaRPr lang="en-US" sz="1000" dirty="0"/>
          </a:p>
          <a:p>
            <a:pPr marL="0" indent="0">
              <a:lnSpc>
                <a:spcPct val="130000"/>
              </a:lnSpc>
              <a:buNone/>
            </a:pPr>
            <a:r>
              <a:rPr lang="en-US" sz="1000" dirty="0">
                <a:solidFill>
                  <a:srgbClr val="1E293B"/>
                </a:solidFill>
                <a:latin typeface="Calibri" pitchFamily="34" charset="0"/>
                <a:ea typeface="Calibri" pitchFamily="34" charset="-122"/>
                <a:cs typeface="Calibri" pitchFamily="34" charset="-120"/>
              </a:rPr>
              <a:t>Revenue offset: </a:t>
            </a:r>
            <a:r>
              <a:rPr lang="en-US" sz="1000" b="1" dirty="0">
                <a:solidFill>
                  <a:srgbClr val="1E293B"/>
                </a:solidFill>
                <a:latin typeface="Calibri" pitchFamily="34" charset="0"/>
                <a:ea typeface="Calibri" pitchFamily="34" charset="-122"/>
                <a:cs typeface="Calibri" pitchFamily="34" charset="-120"/>
              </a:rPr>
              <a:t>40–60% at scale from user fees</a:t>
            </a:r>
            <a:endParaRPr lang="en-US" sz="1000"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hape 0"/>
          <p:cNvSpPr/>
          <p:nvPr/>
        </p:nvSpPr>
        <p:spPr>
          <a:xfrm>
            <a:off x="0" y="0"/>
            <a:ext cx="9144000" cy="822960"/>
          </a:xfrm>
          <a:prstGeom prst="rect">
            <a:avLst/>
          </a:prstGeom>
          <a:solidFill>
            <a:srgbClr val="1A5276"/>
          </a:solidFill>
          <a:ln/>
        </p:spPr>
        <p:txBody>
          <a:bodyPr/>
          <a:lstStyle/>
          <a:p>
            <a:endParaRPr lang="en-IN"/>
          </a:p>
        </p:txBody>
      </p:sp>
      <p:sp>
        <p:nvSpPr>
          <p:cNvPr id="3" name="Text 1"/>
          <p:cNvSpPr/>
          <p:nvPr/>
        </p:nvSpPr>
        <p:spPr>
          <a:xfrm>
            <a:off x="731520" y="91440"/>
            <a:ext cx="8229600" cy="640080"/>
          </a:xfrm>
          <a:prstGeom prst="rect">
            <a:avLst/>
          </a:prstGeom>
          <a:noFill/>
          <a:ln/>
        </p:spPr>
        <p:txBody>
          <a:bodyPr wrap="square" lIns="0" tIns="0" rIns="0" bIns="0" rtlCol="0" anchor="ctr"/>
          <a:lstStyle/>
          <a:p>
            <a:pPr marL="0" indent="0">
              <a:buNone/>
            </a:pPr>
            <a:r>
              <a:rPr lang="en-US" sz="2000" b="1" dirty="0">
                <a:solidFill>
                  <a:schemeClr val="bg1"/>
                </a:solidFill>
                <a:latin typeface="Georgia" pitchFamily="34" charset="0"/>
                <a:ea typeface="Georgia" pitchFamily="34" charset="-122"/>
                <a:cs typeface="Georgia" pitchFamily="34" charset="-120"/>
                <a:hlinkClick r:id="rId3" action="ppaction://hlinksldjump">
                  <a:extLst>
                    <a:ext uri="{A12FA001-AC4F-418D-AE19-62706E023703}">
                      <ahyp:hlinkClr xmlns:ahyp="http://schemas.microsoft.com/office/drawing/2018/hyperlinkcolor" val="tx"/>
                    </a:ext>
                  </a:extLst>
                </a:hlinkClick>
              </a:rPr>
              <a:t>PHASED IMPLEMENTATION &amp; EVALUATION MILESTONES</a:t>
            </a:r>
            <a:endParaRPr lang="en-US" sz="2000" dirty="0">
              <a:solidFill>
                <a:schemeClr val="bg1"/>
              </a:solidFill>
            </a:endParaRPr>
          </a:p>
        </p:txBody>
      </p:sp>
      <p:sp>
        <p:nvSpPr>
          <p:cNvPr id="4" name="Shape 2"/>
          <p:cNvSpPr/>
          <p:nvPr/>
        </p:nvSpPr>
        <p:spPr>
          <a:xfrm>
            <a:off x="320040" y="1051560"/>
            <a:ext cx="2697480" cy="3703320"/>
          </a:xfrm>
          <a:prstGeom prst="rect">
            <a:avLst/>
          </a:prstGeom>
          <a:solidFill>
            <a:srgbClr val="FFFFFF"/>
          </a:solidFill>
          <a:ln/>
          <a:effectLst>
            <a:outerShdw blurRad="50800" dist="25400" dir="8100000" algn="bl" rotWithShape="0">
              <a:srgbClr val="000000">
                <a:alpha val="12000"/>
              </a:srgbClr>
            </a:outerShdw>
          </a:effectLst>
        </p:spPr>
        <p:txBody>
          <a:bodyPr/>
          <a:lstStyle/>
          <a:p>
            <a:endParaRPr lang="en-IN"/>
          </a:p>
        </p:txBody>
      </p:sp>
      <p:sp>
        <p:nvSpPr>
          <p:cNvPr id="5" name="Shape 3"/>
          <p:cNvSpPr/>
          <p:nvPr/>
        </p:nvSpPr>
        <p:spPr>
          <a:xfrm>
            <a:off x="320040" y="1051560"/>
            <a:ext cx="2697480" cy="594360"/>
          </a:xfrm>
          <a:prstGeom prst="rect">
            <a:avLst/>
          </a:prstGeom>
          <a:solidFill>
            <a:srgbClr val="0D7377"/>
          </a:solidFill>
          <a:ln/>
        </p:spPr>
        <p:txBody>
          <a:bodyPr/>
          <a:lstStyle/>
          <a:p>
            <a:endParaRPr lang="en-IN"/>
          </a:p>
        </p:txBody>
      </p:sp>
      <p:sp>
        <p:nvSpPr>
          <p:cNvPr id="6" name="Text 4"/>
          <p:cNvSpPr/>
          <p:nvPr/>
        </p:nvSpPr>
        <p:spPr>
          <a:xfrm>
            <a:off x="320040" y="1069848"/>
            <a:ext cx="2697480" cy="274320"/>
          </a:xfrm>
          <a:prstGeom prst="rect">
            <a:avLst/>
          </a:prstGeom>
          <a:noFill/>
          <a:ln/>
        </p:spPr>
        <p:txBody>
          <a:bodyPr wrap="square" lIns="0" tIns="0" rIns="0" bIns="0" rtlCol="0" anchor="ctr"/>
          <a:lstStyle/>
          <a:p>
            <a:pPr marL="0" indent="0" algn="ctr">
              <a:buNone/>
            </a:pPr>
            <a:r>
              <a:rPr lang="en-US" sz="1400" b="1" dirty="0">
                <a:solidFill>
                  <a:srgbClr val="FFFFFF"/>
                </a:solidFill>
                <a:latin typeface="Georgia" pitchFamily="34" charset="0"/>
                <a:ea typeface="Georgia" pitchFamily="34" charset="-122"/>
                <a:cs typeface="Georgia" pitchFamily="34" charset="-120"/>
              </a:rPr>
              <a:t>PHASE 1</a:t>
            </a:r>
            <a:endParaRPr lang="en-US" sz="1400" dirty="0"/>
          </a:p>
        </p:txBody>
      </p:sp>
      <p:sp>
        <p:nvSpPr>
          <p:cNvPr id="7" name="Text 5"/>
          <p:cNvSpPr/>
          <p:nvPr/>
        </p:nvSpPr>
        <p:spPr>
          <a:xfrm>
            <a:off x="320040" y="1325880"/>
            <a:ext cx="2697480" cy="274320"/>
          </a:xfrm>
          <a:prstGeom prst="rect">
            <a:avLst/>
          </a:prstGeom>
          <a:noFill/>
          <a:ln/>
        </p:spPr>
        <p:txBody>
          <a:bodyPr wrap="square" lIns="0" tIns="0" rIns="0" bIns="0" rtlCol="0" anchor="ctr"/>
          <a:lstStyle/>
          <a:p>
            <a:pPr marL="0" indent="0" algn="ctr">
              <a:buNone/>
            </a:pPr>
            <a:r>
              <a:rPr lang="en-US" sz="1000" dirty="0">
                <a:solidFill>
                  <a:srgbClr val="D0E0F0"/>
                </a:solidFill>
                <a:latin typeface="Calibri" pitchFamily="34" charset="0"/>
                <a:ea typeface="Calibri" pitchFamily="34" charset="-122"/>
                <a:cs typeface="Calibri" pitchFamily="34" charset="-120"/>
              </a:rPr>
              <a:t>Year 1</a:t>
            </a:r>
            <a:endParaRPr lang="en-US" sz="1000" dirty="0"/>
          </a:p>
        </p:txBody>
      </p:sp>
      <p:sp>
        <p:nvSpPr>
          <p:cNvPr id="8" name="Text 6"/>
          <p:cNvSpPr/>
          <p:nvPr/>
        </p:nvSpPr>
        <p:spPr>
          <a:xfrm>
            <a:off x="457200" y="1737360"/>
            <a:ext cx="2423160" cy="182880"/>
          </a:xfrm>
          <a:prstGeom prst="rect">
            <a:avLst/>
          </a:prstGeom>
          <a:noFill/>
          <a:ln/>
        </p:spPr>
        <p:txBody>
          <a:bodyPr wrap="square" lIns="0" tIns="0" rIns="0" bIns="0" rtlCol="0" anchor="ctr"/>
          <a:lstStyle/>
          <a:p>
            <a:pPr marL="0" indent="0">
              <a:buNone/>
            </a:pPr>
            <a:r>
              <a:rPr lang="en-US" sz="800" b="1" dirty="0">
                <a:solidFill>
                  <a:srgbClr val="64748B"/>
                </a:solidFill>
                <a:latin typeface="Calibri" pitchFamily="34" charset="0"/>
                <a:ea typeface="Calibri" pitchFamily="34" charset="-122"/>
                <a:cs typeface="Calibri" pitchFamily="34" charset="-120"/>
              </a:rPr>
              <a:t>DELIVERABLES</a:t>
            </a:r>
            <a:endParaRPr lang="en-US" sz="800" dirty="0"/>
          </a:p>
        </p:txBody>
      </p:sp>
      <p:sp>
        <p:nvSpPr>
          <p:cNvPr id="9" name="Text 7"/>
          <p:cNvSpPr/>
          <p:nvPr/>
        </p:nvSpPr>
        <p:spPr>
          <a:xfrm>
            <a:off x="457200" y="1920240"/>
            <a:ext cx="2423160" cy="548640"/>
          </a:xfrm>
          <a:prstGeom prst="rect">
            <a:avLst/>
          </a:prstGeom>
          <a:noFill/>
          <a:ln/>
        </p:spPr>
        <p:txBody>
          <a:bodyPr wrap="square" lIns="0" tIns="0" rIns="0" bIns="0" rtlCol="0" anchor="ctr"/>
          <a:lstStyle/>
          <a:p>
            <a:pPr marL="0" indent="0">
              <a:lnSpc>
                <a:spcPct val="120000"/>
              </a:lnSpc>
              <a:buNone/>
            </a:pPr>
            <a:r>
              <a:rPr lang="en-US" sz="950" dirty="0">
                <a:solidFill>
                  <a:srgbClr val="1E293B"/>
                </a:solidFill>
                <a:latin typeface="Calibri" pitchFamily="34" charset="0"/>
                <a:ea typeface="Calibri" pitchFamily="34" charset="-122"/>
                <a:cs typeface="Calibri" pitchFamily="34" charset="-120"/>
              </a:rPr>
              <a:t>Registry + Guidelines</a:t>
            </a:r>
            <a:endParaRPr lang="en-US" sz="950" dirty="0"/>
          </a:p>
          <a:p>
            <a:pPr marL="0" indent="0">
              <a:lnSpc>
                <a:spcPct val="120000"/>
              </a:lnSpc>
              <a:buNone/>
            </a:pPr>
            <a:r>
              <a:rPr lang="en-US" sz="950" dirty="0">
                <a:solidFill>
                  <a:srgbClr val="1E293B"/>
                </a:solidFill>
                <a:latin typeface="Calibri" pitchFamily="34" charset="0"/>
                <a:ea typeface="Calibri" pitchFamily="34" charset="-122"/>
                <a:cs typeface="Calibri" pitchFamily="34" charset="-120"/>
              </a:rPr>
              <a:t>+ SME Helpdesk</a:t>
            </a:r>
            <a:endParaRPr lang="en-US" sz="950" dirty="0"/>
          </a:p>
        </p:txBody>
      </p:sp>
      <p:sp>
        <p:nvSpPr>
          <p:cNvPr id="10" name="Text 8"/>
          <p:cNvSpPr/>
          <p:nvPr/>
        </p:nvSpPr>
        <p:spPr>
          <a:xfrm>
            <a:off x="457200" y="2514600"/>
            <a:ext cx="2423160" cy="182880"/>
          </a:xfrm>
          <a:prstGeom prst="rect">
            <a:avLst/>
          </a:prstGeom>
          <a:noFill/>
          <a:ln/>
        </p:spPr>
        <p:txBody>
          <a:bodyPr wrap="square" lIns="0" tIns="0" rIns="0" bIns="0" rtlCol="0" anchor="ctr"/>
          <a:lstStyle/>
          <a:p>
            <a:pPr marL="0" indent="0">
              <a:buNone/>
            </a:pPr>
            <a:r>
              <a:rPr lang="en-US" sz="800" b="1" dirty="0">
                <a:solidFill>
                  <a:srgbClr val="64748B"/>
                </a:solidFill>
                <a:latin typeface="Calibri" pitchFamily="34" charset="0"/>
                <a:ea typeface="Calibri" pitchFamily="34" charset="-122"/>
                <a:cs typeface="Calibri" pitchFamily="34" charset="-120"/>
              </a:rPr>
              <a:t>EST. COST</a:t>
            </a:r>
            <a:endParaRPr lang="en-US" sz="800" dirty="0"/>
          </a:p>
        </p:txBody>
      </p:sp>
      <p:sp>
        <p:nvSpPr>
          <p:cNvPr id="11" name="Text 9"/>
          <p:cNvSpPr/>
          <p:nvPr/>
        </p:nvSpPr>
        <p:spPr>
          <a:xfrm>
            <a:off x="457200" y="2651760"/>
            <a:ext cx="2423160" cy="274320"/>
          </a:xfrm>
          <a:prstGeom prst="rect">
            <a:avLst/>
          </a:prstGeom>
          <a:noFill/>
          <a:ln/>
        </p:spPr>
        <p:txBody>
          <a:bodyPr wrap="square" lIns="0" tIns="0" rIns="0" bIns="0" rtlCol="0" anchor="ctr"/>
          <a:lstStyle/>
          <a:p>
            <a:pPr marL="0" indent="0">
              <a:buNone/>
            </a:pPr>
            <a:r>
              <a:rPr lang="en-US" sz="1400" b="1" dirty="0">
                <a:solidFill>
                  <a:srgbClr val="0D7377"/>
                </a:solidFill>
                <a:latin typeface="Georgia" pitchFamily="34" charset="0"/>
                <a:ea typeface="Georgia" pitchFamily="34" charset="-122"/>
                <a:cs typeface="Georgia" pitchFamily="34" charset="-120"/>
              </a:rPr>
              <a:t>₹1–2 Cr</a:t>
            </a:r>
            <a:endParaRPr lang="en-US" sz="1400" dirty="0"/>
          </a:p>
        </p:txBody>
      </p:sp>
      <p:sp>
        <p:nvSpPr>
          <p:cNvPr id="12" name="Text 10"/>
          <p:cNvSpPr/>
          <p:nvPr/>
        </p:nvSpPr>
        <p:spPr>
          <a:xfrm>
            <a:off x="457200" y="3017520"/>
            <a:ext cx="2423160" cy="182880"/>
          </a:xfrm>
          <a:prstGeom prst="rect">
            <a:avLst/>
          </a:prstGeom>
          <a:noFill/>
          <a:ln/>
        </p:spPr>
        <p:txBody>
          <a:bodyPr wrap="square" lIns="0" tIns="0" rIns="0" bIns="0" rtlCol="0" anchor="ctr"/>
          <a:lstStyle/>
          <a:p>
            <a:pPr marL="0" indent="0">
              <a:buNone/>
            </a:pPr>
            <a:r>
              <a:rPr lang="en-US" sz="800" b="1" dirty="0">
                <a:solidFill>
                  <a:srgbClr val="64748B"/>
                </a:solidFill>
                <a:latin typeface="Calibri" pitchFamily="34" charset="0"/>
                <a:ea typeface="Calibri" pitchFamily="34" charset="-122"/>
                <a:cs typeface="Calibri" pitchFamily="34" charset="-120"/>
              </a:rPr>
              <a:t>SUCCESS METRICS</a:t>
            </a:r>
            <a:endParaRPr lang="en-US" sz="800" dirty="0"/>
          </a:p>
        </p:txBody>
      </p:sp>
      <p:sp>
        <p:nvSpPr>
          <p:cNvPr id="13" name="Text 11"/>
          <p:cNvSpPr/>
          <p:nvPr/>
        </p:nvSpPr>
        <p:spPr>
          <a:xfrm>
            <a:off x="457200" y="3200400"/>
            <a:ext cx="2423160" cy="548640"/>
          </a:xfrm>
          <a:prstGeom prst="rect">
            <a:avLst/>
          </a:prstGeom>
          <a:noFill/>
          <a:ln/>
        </p:spPr>
        <p:txBody>
          <a:bodyPr wrap="square" lIns="0" tIns="0" rIns="0" bIns="0" rtlCol="0" anchor="ctr"/>
          <a:lstStyle/>
          <a:p>
            <a:pPr marL="0" indent="0">
              <a:lnSpc>
                <a:spcPct val="120000"/>
              </a:lnSpc>
              <a:buNone/>
            </a:pPr>
            <a:r>
              <a:rPr lang="en-US" sz="950" dirty="0">
                <a:solidFill>
                  <a:srgbClr val="1E293B"/>
                </a:solidFill>
                <a:latin typeface="Calibri" pitchFamily="34" charset="0"/>
                <a:ea typeface="Calibri" pitchFamily="34" charset="-122"/>
                <a:cs typeface="Calibri" pitchFamily="34" charset="-120"/>
              </a:rPr>
              <a:t>30%+ SEP holders</a:t>
            </a:r>
            <a:endParaRPr lang="en-US" sz="950" dirty="0"/>
          </a:p>
          <a:p>
            <a:pPr marL="0" indent="0">
              <a:lnSpc>
                <a:spcPct val="120000"/>
              </a:lnSpc>
              <a:buNone/>
            </a:pPr>
            <a:r>
              <a:rPr lang="en-US" sz="950" dirty="0">
                <a:solidFill>
                  <a:srgbClr val="1E293B"/>
                </a:solidFill>
                <a:latin typeface="Calibri" pitchFamily="34" charset="0"/>
                <a:ea typeface="Calibri" pitchFamily="34" charset="-122"/>
                <a:cs typeface="Calibri" pitchFamily="34" charset="-120"/>
              </a:rPr>
              <a:t>register within 12mo</a:t>
            </a:r>
            <a:endParaRPr lang="en-US" sz="950" dirty="0"/>
          </a:p>
        </p:txBody>
      </p:sp>
      <p:sp>
        <p:nvSpPr>
          <p:cNvPr id="14" name="Text 12"/>
          <p:cNvSpPr/>
          <p:nvPr/>
        </p:nvSpPr>
        <p:spPr>
          <a:xfrm>
            <a:off x="457200" y="3794760"/>
            <a:ext cx="2423160" cy="182880"/>
          </a:xfrm>
          <a:prstGeom prst="rect">
            <a:avLst/>
          </a:prstGeom>
          <a:noFill/>
          <a:ln/>
        </p:spPr>
        <p:txBody>
          <a:bodyPr wrap="square" lIns="0" tIns="0" rIns="0" bIns="0" rtlCol="0" anchor="ctr"/>
          <a:lstStyle/>
          <a:p>
            <a:pPr marL="0" indent="0">
              <a:buNone/>
            </a:pPr>
            <a:r>
              <a:rPr lang="en-US" sz="800" b="1" dirty="0">
                <a:solidFill>
                  <a:srgbClr val="C0392B"/>
                </a:solidFill>
                <a:latin typeface="Calibri" pitchFamily="34" charset="0"/>
                <a:ea typeface="Calibri" pitchFamily="34" charset="-122"/>
                <a:cs typeface="Calibri" pitchFamily="34" charset="-120"/>
              </a:rPr>
              <a:t>REVIEW TRIGGER</a:t>
            </a:r>
            <a:endParaRPr lang="en-US" sz="800" dirty="0"/>
          </a:p>
        </p:txBody>
      </p:sp>
      <p:sp>
        <p:nvSpPr>
          <p:cNvPr id="15" name="Text 13"/>
          <p:cNvSpPr/>
          <p:nvPr/>
        </p:nvSpPr>
        <p:spPr>
          <a:xfrm>
            <a:off x="457200" y="3977640"/>
            <a:ext cx="2423160" cy="548640"/>
          </a:xfrm>
          <a:prstGeom prst="rect">
            <a:avLst/>
          </a:prstGeom>
          <a:noFill/>
          <a:ln/>
        </p:spPr>
        <p:txBody>
          <a:bodyPr wrap="square" lIns="0" tIns="0" rIns="0" bIns="0" rtlCol="0" anchor="ctr"/>
          <a:lstStyle/>
          <a:p>
            <a:pPr marL="0" indent="0">
              <a:lnSpc>
                <a:spcPct val="120000"/>
              </a:lnSpc>
              <a:buNone/>
            </a:pPr>
            <a:r>
              <a:rPr lang="en-US" sz="900" dirty="0">
                <a:solidFill>
                  <a:srgbClr val="64748B"/>
                </a:solidFill>
                <a:latin typeface="Calibri" pitchFamily="34" charset="0"/>
                <a:ea typeface="Calibri" pitchFamily="34" charset="-122"/>
                <a:cs typeface="Calibri" pitchFamily="34" charset="-120"/>
              </a:rPr>
              <a:t>If &lt;30%: reassess</a:t>
            </a:r>
            <a:endParaRPr lang="en-US" sz="900" dirty="0"/>
          </a:p>
          <a:p>
            <a:pPr marL="0" indent="0">
              <a:lnSpc>
                <a:spcPct val="120000"/>
              </a:lnSpc>
              <a:buNone/>
            </a:pPr>
            <a:r>
              <a:rPr lang="en-US" sz="900" dirty="0">
                <a:solidFill>
                  <a:srgbClr val="64748B"/>
                </a:solidFill>
                <a:latin typeface="Calibri" pitchFamily="34" charset="0"/>
                <a:ea typeface="Calibri" pitchFamily="34" charset="-122"/>
                <a:cs typeface="Calibri" pitchFamily="34" charset="-120"/>
              </a:rPr>
              <a:t>voluntary vs mandatory</a:t>
            </a:r>
            <a:endParaRPr lang="en-US" sz="900" dirty="0"/>
          </a:p>
        </p:txBody>
      </p:sp>
      <p:sp>
        <p:nvSpPr>
          <p:cNvPr id="16" name="Shape 14"/>
          <p:cNvSpPr/>
          <p:nvPr/>
        </p:nvSpPr>
        <p:spPr>
          <a:xfrm>
            <a:off x="3246120" y="1051560"/>
            <a:ext cx="2697480" cy="3703320"/>
          </a:xfrm>
          <a:prstGeom prst="rect">
            <a:avLst/>
          </a:prstGeom>
          <a:solidFill>
            <a:srgbClr val="FFFFFF"/>
          </a:solidFill>
          <a:ln/>
          <a:effectLst>
            <a:outerShdw blurRad="50800" dist="25400" dir="8100000" algn="bl" rotWithShape="0">
              <a:srgbClr val="000000">
                <a:alpha val="12000"/>
              </a:srgbClr>
            </a:outerShdw>
          </a:effectLst>
        </p:spPr>
        <p:txBody>
          <a:bodyPr/>
          <a:lstStyle/>
          <a:p>
            <a:endParaRPr lang="en-IN"/>
          </a:p>
        </p:txBody>
      </p:sp>
      <p:sp>
        <p:nvSpPr>
          <p:cNvPr id="17" name="Shape 15"/>
          <p:cNvSpPr/>
          <p:nvPr/>
        </p:nvSpPr>
        <p:spPr>
          <a:xfrm>
            <a:off x="3246120" y="1051560"/>
            <a:ext cx="2697480" cy="594360"/>
          </a:xfrm>
          <a:prstGeom prst="rect">
            <a:avLst/>
          </a:prstGeom>
          <a:solidFill>
            <a:srgbClr val="1A5276"/>
          </a:solidFill>
          <a:ln/>
        </p:spPr>
        <p:txBody>
          <a:bodyPr/>
          <a:lstStyle/>
          <a:p>
            <a:endParaRPr lang="en-IN"/>
          </a:p>
        </p:txBody>
      </p:sp>
      <p:sp>
        <p:nvSpPr>
          <p:cNvPr id="18" name="Text 16"/>
          <p:cNvSpPr/>
          <p:nvPr/>
        </p:nvSpPr>
        <p:spPr>
          <a:xfrm>
            <a:off x="3246120" y="1069848"/>
            <a:ext cx="2697480" cy="274320"/>
          </a:xfrm>
          <a:prstGeom prst="rect">
            <a:avLst/>
          </a:prstGeom>
          <a:noFill/>
          <a:ln/>
        </p:spPr>
        <p:txBody>
          <a:bodyPr wrap="square" lIns="0" tIns="0" rIns="0" bIns="0" rtlCol="0" anchor="ctr"/>
          <a:lstStyle/>
          <a:p>
            <a:pPr marL="0" indent="0" algn="ctr">
              <a:buNone/>
            </a:pPr>
            <a:r>
              <a:rPr lang="en-US" sz="1400" b="1" dirty="0">
                <a:solidFill>
                  <a:srgbClr val="FFFFFF"/>
                </a:solidFill>
                <a:latin typeface="Georgia" pitchFamily="34" charset="0"/>
                <a:ea typeface="Georgia" pitchFamily="34" charset="-122"/>
                <a:cs typeface="Georgia" pitchFamily="34" charset="-120"/>
              </a:rPr>
              <a:t>PHASE 2</a:t>
            </a:r>
            <a:endParaRPr lang="en-US" sz="1400" dirty="0"/>
          </a:p>
        </p:txBody>
      </p:sp>
      <p:sp>
        <p:nvSpPr>
          <p:cNvPr id="19" name="Text 17"/>
          <p:cNvSpPr/>
          <p:nvPr/>
        </p:nvSpPr>
        <p:spPr>
          <a:xfrm>
            <a:off x="3246120" y="1325880"/>
            <a:ext cx="2697480" cy="274320"/>
          </a:xfrm>
          <a:prstGeom prst="rect">
            <a:avLst/>
          </a:prstGeom>
          <a:noFill/>
          <a:ln/>
        </p:spPr>
        <p:txBody>
          <a:bodyPr wrap="square" lIns="0" tIns="0" rIns="0" bIns="0" rtlCol="0" anchor="ctr"/>
          <a:lstStyle/>
          <a:p>
            <a:pPr marL="0" indent="0" algn="ctr">
              <a:buNone/>
            </a:pPr>
            <a:r>
              <a:rPr lang="en-US" sz="1000" dirty="0">
                <a:solidFill>
                  <a:srgbClr val="D0E0F0"/>
                </a:solidFill>
                <a:latin typeface="Calibri" pitchFamily="34" charset="0"/>
                <a:ea typeface="Calibri" pitchFamily="34" charset="-122"/>
                <a:cs typeface="Calibri" pitchFamily="34" charset="-120"/>
              </a:rPr>
              <a:t>Years 1–2</a:t>
            </a:r>
            <a:endParaRPr lang="en-US" sz="1000" dirty="0"/>
          </a:p>
        </p:txBody>
      </p:sp>
      <p:sp>
        <p:nvSpPr>
          <p:cNvPr id="20" name="Text 18"/>
          <p:cNvSpPr/>
          <p:nvPr/>
        </p:nvSpPr>
        <p:spPr>
          <a:xfrm>
            <a:off x="3383280" y="1737360"/>
            <a:ext cx="2423160" cy="182880"/>
          </a:xfrm>
          <a:prstGeom prst="rect">
            <a:avLst/>
          </a:prstGeom>
          <a:noFill/>
          <a:ln/>
        </p:spPr>
        <p:txBody>
          <a:bodyPr wrap="square" lIns="0" tIns="0" rIns="0" bIns="0" rtlCol="0" anchor="ctr"/>
          <a:lstStyle/>
          <a:p>
            <a:pPr marL="0" indent="0">
              <a:buNone/>
            </a:pPr>
            <a:r>
              <a:rPr lang="en-US" sz="800" b="1" dirty="0">
                <a:solidFill>
                  <a:srgbClr val="64748B"/>
                </a:solidFill>
                <a:latin typeface="Calibri" pitchFamily="34" charset="0"/>
                <a:ea typeface="Calibri" pitchFamily="34" charset="-122"/>
                <a:cs typeface="Calibri" pitchFamily="34" charset="-120"/>
              </a:rPr>
              <a:t>DELIVERABLES</a:t>
            </a:r>
            <a:endParaRPr lang="en-US" sz="800" dirty="0"/>
          </a:p>
        </p:txBody>
      </p:sp>
      <p:sp>
        <p:nvSpPr>
          <p:cNvPr id="21" name="Text 19"/>
          <p:cNvSpPr/>
          <p:nvPr/>
        </p:nvSpPr>
        <p:spPr>
          <a:xfrm>
            <a:off x="3383280" y="1920240"/>
            <a:ext cx="2423160" cy="548640"/>
          </a:xfrm>
          <a:prstGeom prst="rect">
            <a:avLst/>
          </a:prstGeom>
          <a:noFill/>
          <a:ln/>
        </p:spPr>
        <p:txBody>
          <a:bodyPr wrap="square" lIns="0" tIns="0" rIns="0" bIns="0" rtlCol="0" anchor="ctr"/>
          <a:lstStyle/>
          <a:p>
            <a:pPr marL="0" indent="0">
              <a:lnSpc>
                <a:spcPct val="120000"/>
              </a:lnSpc>
              <a:buNone/>
            </a:pPr>
            <a:r>
              <a:rPr lang="en-US" sz="950" dirty="0">
                <a:solidFill>
                  <a:srgbClr val="1E293B"/>
                </a:solidFill>
                <a:latin typeface="Calibri" pitchFamily="34" charset="0"/>
                <a:ea typeface="Calibri" pitchFamily="34" charset="-122"/>
                <a:cs typeface="Calibri" pitchFamily="34" charset="-120"/>
              </a:rPr>
              <a:t>Essentiality Opinions</a:t>
            </a:r>
            <a:endParaRPr lang="en-US" sz="950" dirty="0"/>
          </a:p>
          <a:p>
            <a:pPr marL="0" indent="0">
              <a:lnSpc>
                <a:spcPct val="120000"/>
              </a:lnSpc>
              <a:buNone/>
            </a:pPr>
            <a:r>
              <a:rPr lang="en-US" sz="950" dirty="0">
                <a:solidFill>
                  <a:srgbClr val="1E293B"/>
                </a:solidFill>
                <a:latin typeface="Calibri" pitchFamily="34" charset="0"/>
                <a:ea typeface="Calibri" pitchFamily="34" charset="-122"/>
                <a:cs typeface="Calibri" pitchFamily="34" charset="-120"/>
              </a:rPr>
              <a:t>+ Mediation + 3(k) Guidelines</a:t>
            </a:r>
            <a:endParaRPr lang="en-US" sz="950" dirty="0"/>
          </a:p>
        </p:txBody>
      </p:sp>
      <p:sp>
        <p:nvSpPr>
          <p:cNvPr id="22" name="Text 20"/>
          <p:cNvSpPr/>
          <p:nvPr/>
        </p:nvSpPr>
        <p:spPr>
          <a:xfrm>
            <a:off x="3383280" y="2514600"/>
            <a:ext cx="2423160" cy="182880"/>
          </a:xfrm>
          <a:prstGeom prst="rect">
            <a:avLst/>
          </a:prstGeom>
          <a:noFill/>
          <a:ln/>
        </p:spPr>
        <p:txBody>
          <a:bodyPr wrap="square" lIns="0" tIns="0" rIns="0" bIns="0" rtlCol="0" anchor="ctr"/>
          <a:lstStyle/>
          <a:p>
            <a:pPr marL="0" indent="0">
              <a:buNone/>
            </a:pPr>
            <a:r>
              <a:rPr lang="en-US" sz="800" b="1" dirty="0">
                <a:solidFill>
                  <a:srgbClr val="64748B"/>
                </a:solidFill>
                <a:latin typeface="Calibri" pitchFamily="34" charset="0"/>
                <a:ea typeface="Calibri" pitchFamily="34" charset="-122"/>
                <a:cs typeface="Calibri" pitchFamily="34" charset="-120"/>
              </a:rPr>
              <a:t>EST. COST</a:t>
            </a:r>
            <a:endParaRPr lang="en-US" sz="800" dirty="0"/>
          </a:p>
        </p:txBody>
      </p:sp>
      <p:sp>
        <p:nvSpPr>
          <p:cNvPr id="23" name="Text 21"/>
          <p:cNvSpPr/>
          <p:nvPr/>
        </p:nvSpPr>
        <p:spPr>
          <a:xfrm>
            <a:off x="3383280" y="2651760"/>
            <a:ext cx="2423160" cy="274320"/>
          </a:xfrm>
          <a:prstGeom prst="rect">
            <a:avLst/>
          </a:prstGeom>
          <a:noFill/>
          <a:ln/>
        </p:spPr>
        <p:txBody>
          <a:bodyPr wrap="square" lIns="0" tIns="0" rIns="0" bIns="0" rtlCol="0" anchor="ctr"/>
          <a:lstStyle/>
          <a:p>
            <a:pPr marL="0" indent="0">
              <a:buNone/>
            </a:pPr>
            <a:r>
              <a:rPr lang="en-US" sz="1400" b="1" dirty="0">
                <a:solidFill>
                  <a:srgbClr val="1A5276"/>
                </a:solidFill>
                <a:latin typeface="Georgia" pitchFamily="34" charset="0"/>
                <a:ea typeface="Georgia" pitchFamily="34" charset="-122"/>
                <a:cs typeface="Georgia" pitchFamily="34" charset="-120"/>
              </a:rPr>
              <a:t>₹3–5 Cr</a:t>
            </a:r>
            <a:endParaRPr lang="en-US" sz="1400" dirty="0"/>
          </a:p>
        </p:txBody>
      </p:sp>
      <p:sp>
        <p:nvSpPr>
          <p:cNvPr id="24" name="Text 22"/>
          <p:cNvSpPr/>
          <p:nvPr/>
        </p:nvSpPr>
        <p:spPr>
          <a:xfrm>
            <a:off x="3383280" y="3017520"/>
            <a:ext cx="2423160" cy="182880"/>
          </a:xfrm>
          <a:prstGeom prst="rect">
            <a:avLst/>
          </a:prstGeom>
          <a:noFill/>
          <a:ln/>
        </p:spPr>
        <p:txBody>
          <a:bodyPr wrap="square" lIns="0" tIns="0" rIns="0" bIns="0" rtlCol="0" anchor="ctr"/>
          <a:lstStyle/>
          <a:p>
            <a:pPr marL="0" indent="0">
              <a:buNone/>
            </a:pPr>
            <a:r>
              <a:rPr lang="en-US" sz="800" b="1" dirty="0">
                <a:solidFill>
                  <a:srgbClr val="64748B"/>
                </a:solidFill>
                <a:latin typeface="Calibri" pitchFamily="34" charset="0"/>
                <a:ea typeface="Calibri" pitchFamily="34" charset="-122"/>
                <a:cs typeface="Calibri" pitchFamily="34" charset="-120"/>
              </a:rPr>
              <a:t>SUCCESS METRICS</a:t>
            </a:r>
            <a:endParaRPr lang="en-US" sz="800" dirty="0"/>
          </a:p>
        </p:txBody>
      </p:sp>
      <p:sp>
        <p:nvSpPr>
          <p:cNvPr id="25" name="Text 23"/>
          <p:cNvSpPr/>
          <p:nvPr/>
        </p:nvSpPr>
        <p:spPr>
          <a:xfrm>
            <a:off x="3383280" y="3200400"/>
            <a:ext cx="2423160" cy="548640"/>
          </a:xfrm>
          <a:prstGeom prst="rect">
            <a:avLst/>
          </a:prstGeom>
          <a:noFill/>
          <a:ln/>
        </p:spPr>
        <p:txBody>
          <a:bodyPr wrap="square" lIns="0" tIns="0" rIns="0" bIns="0" rtlCol="0" anchor="ctr"/>
          <a:lstStyle/>
          <a:p>
            <a:pPr marL="0" indent="0">
              <a:lnSpc>
                <a:spcPct val="120000"/>
              </a:lnSpc>
              <a:buNone/>
            </a:pPr>
            <a:r>
              <a:rPr lang="en-US" sz="950" dirty="0">
                <a:solidFill>
                  <a:srgbClr val="1E293B"/>
                </a:solidFill>
                <a:latin typeface="Calibri" pitchFamily="34" charset="0"/>
                <a:ea typeface="Calibri" pitchFamily="34" charset="-122"/>
                <a:cs typeface="Calibri" pitchFamily="34" charset="-120"/>
              </a:rPr>
              <a:t>Mediation settlement</a:t>
            </a:r>
            <a:endParaRPr lang="en-US" sz="950" dirty="0"/>
          </a:p>
          <a:p>
            <a:pPr marL="0" indent="0">
              <a:lnSpc>
                <a:spcPct val="120000"/>
              </a:lnSpc>
              <a:buNone/>
            </a:pPr>
            <a:r>
              <a:rPr lang="en-US" sz="950" dirty="0">
                <a:solidFill>
                  <a:srgbClr val="1E293B"/>
                </a:solidFill>
                <a:latin typeface="Calibri" pitchFamily="34" charset="0"/>
                <a:ea typeface="Calibri" pitchFamily="34" charset="-122"/>
                <a:cs typeface="Calibri" pitchFamily="34" charset="-120"/>
              </a:rPr>
              <a:t>rate ≥40%; opinions</a:t>
            </a:r>
            <a:endParaRPr lang="en-US" sz="950" dirty="0"/>
          </a:p>
          <a:p>
            <a:pPr marL="0" indent="0">
              <a:lnSpc>
                <a:spcPct val="120000"/>
              </a:lnSpc>
              <a:buNone/>
            </a:pPr>
            <a:r>
              <a:rPr lang="en-US" sz="950" dirty="0">
                <a:solidFill>
                  <a:srgbClr val="1E293B"/>
                </a:solidFill>
                <a:latin typeface="Calibri" pitchFamily="34" charset="0"/>
                <a:ea typeface="Calibri" pitchFamily="34" charset="-122"/>
                <a:cs typeface="Calibri" pitchFamily="34" charset="-120"/>
              </a:rPr>
              <a:t>within 90 days</a:t>
            </a:r>
            <a:endParaRPr lang="en-US" sz="950" dirty="0"/>
          </a:p>
        </p:txBody>
      </p:sp>
      <p:sp>
        <p:nvSpPr>
          <p:cNvPr id="26" name="Text 24"/>
          <p:cNvSpPr/>
          <p:nvPr/>
        </p:nvSpPr>
        <p:spPr>
          <a:xfrm>
            <a:off x="3383280" y="3794760"/>
            <a:ext cx="2423160" cy="182880"/>
          </a:xfrm>
          <a:prstGeom prst="rect">
            <a:avLst/>
          </a:prstGeom>
          <a:noFill/>
          <a:ln/>
        </p:spPr>
        <p:txBody>
          <a:bodyPr wrap="square" lIns="0" tIns="0" rIns="0" bIns="0" rtlCol="0" anchor="ctr"/>
          <a:lstStyle/>
          <a:p>
            <a:pPr marL="0" indent="0">
              <a:buNone/>
            </a:pPr>
            <a:r>
              <a:rPr lang="en-US" sz="800" b="1" dirty="0">
                <a:solidFill>
                  <a:srgbClr val="C0392B"/>
                </a:solidFill>
                <a:latin typeface="Calibri" pitchFamily="34" charset="0"/>
                <a:ea typeface="Calibri" pitchFamily="34" charset="-122"/>
                <a:cs typeface="Calibri" pitchFamily="34" charset="-120"/>
              </a:rPr>
              <a:t>REVIEW TRIGGER</a:t>
            </a:r>
            <a:endParaRPr lang="en-US" sz="800" dirty="0"/>
          </a:p>
        </p:txBody>
      </p:sp>
      <p:sp>
        <p:nvSpPr>
          <p:cNvPr id="27" name="Text 25"/>
          <p:cNvSpPr/>
          <p:nvPr/>
        </p:nvSpPr>
        <p:spPr>
          <a:xfrm>
            <a:off x="3383280" y="3977640"/>
            <a:ext cx="2423160" cy="548640"/>
          </a:xfrm>
          <a:prstGeom prst="rect">
            <a:avLst/>
          </a:prstGeom>
          <a:noFill/>
          <a:ln/>
        </p:spPr>
        <p:txBody>
          <a:bodyPr wrap="square" lIns="0" tIns="0" rIns="0" bIns="0" rtlCol="0" anchor="ctr"/>
          <a:lstStyle/>
          <a:p>
            <a:pPr marL="0" indent="0">
              <a:lnSpc>
                <a:spcPct val="120000"/>
              </a:lnSpc>
              <a:buNone/>
            </a:pPr>
            <a:r>
              <a:rPr lang="en-US" sz="900" dirty="0">
                <a:solidFill>
                  <a:srgbClr val="64748B"/>
                </a:solidFill>
                <a:latin typeface="Calibri" pitchFamily="34" charset="0"/>
                <a:ea typeface="Calibri" pitchFamily="34" charset="-122"/>
                <a:cs typeface="Calibri" pitchFamily="34" charset="-120"/>
              </a:rPr>
              <a:t>If &lt;40% or &gt;180 days:</a:t>
            </a:r>
            <a:endParaRPr lang="en-US" sz="900" dirty="0"/>
          </a:p>
          <a:p>
            <a:pPr marL="0" indent="0">
              <a:lnSpc>
                <a:spcPct val="120000"/>
              </a:lnSpc>
              <a:buNone/>
            </a:pPr>
            <a:r>
              <a:rPr lang="en-US" sz="900" dirty="0">
                <a:solidFill>
                  <a:srgbClr val="64748B"/>
                </a:solidFill>
                <a:latin typeface="Calibri" pitchFamily="34" charset="0"/>
                <a:ea typeface="Calibri" pitchFamily="34" charset="-122"/>
                <a:cs typeface="Calibri" pitchFamily="34" charset="-120"/>
              </a:rPr>
              <a:t>capacity review</a:t>
            </a:r>
            <a:endParaRPr lang="en-US" sz="900" dirty="0"/>
          </a:p>
        </p:txBody>
      </p:sp>
      <p:sp>
        <p:nvSpPr>
          <p:cNvPr id="28" name="Shape 26"/>
          <p:cNvSpPr/>
          <p:nvPr/>
        </p:nvSpPr>
        <p:spPr>
          <a:xfrm>
            <a:off x="6172200" y="1051560"/>
            <a:ext cx="2697480" cy="3703320"/>
          </a:xfrm>
          <a:prstGeom prst="rect">
            <a:avLst/>
          </a:prstGeom>
          <a:solidFill>
            <a:srgbClr val="FFFFFF"/>
          </a:solidFill>
          <a:ln/>
          <a:effectLst>
            <a:outerShdw blurRad="50800" dist="25400" dir="8100000" algn="bl" rotWithShape="0">
              <a:srgbClr val="000000">
                <a:alpha val="12000"/>
              </a:srgbClr>
            </a:outerShdw>
          </a:effectLst>
        </p:spPr>
        <p:txBody>
          <a:bodyPr/>
          <a:lstStyle/>
          <a:p>
            <a:endParaRPr lang="en-IN"/>
          </a:p>
        </p:txBody>
      </p:sp>
      <p:sp>
        <p:nvSpPr>
          <p:cNvPr id="29" name="Shape 27"/>
          <p:cNvSpPr/>
          <p:nvPr/>
        </p:nvSpPr>
        <p:spPr>
          <a:xfrm>
            <a:off x="6172200" y="1051560"/>
            <a:ext cx="2697480" cy="594360"/>
          </a:xfrm>
          <a:prstGeom prst="rect">
            <a:avLst/>
          </a:prstGeom>
          <a:solidFill>
            <a:srgbClr val="D4A843"/>
          </a:solidFill>
          <a:ln/>
        </p:spPr>
        <p:txBody>
          <a:bodyPr/>
          <a:lstStyle/>
          <a:p>
            <a:endParaRPr lang="en-IN"/>
          </a:p>
        </p:txBody>
      </p:sp>
      <p:sp>
        <p:nvSpPr>
          <p:cNvPr id="30" name="Text 28"/>
          <p:cNvSpPr/>
          <p:nvPr/>
        </p:nvSpPr>
        <p:spPr>
          <a:xfrm>
            <a:off x="6172200" y="1069848"/>
            <a:ext cx="2697480" cy="274320"/>
          </a:xfrm>
          <a:prstGeom prst="rect">
            <a:avLst/>
          </a:prstGeom>
          <a:noFill/>
          <a:ln/>
        </p:spPr>
        <p:txBody>
          <a:bodyPr wrap="square" lIns="0" tIns="0" rIns="0" bIns="0" rtlCol="0" anchor="ctr"/>
          <a:lstStyle/>
          <a:p>
            <a:pPr marL="0" indent="0" algn="ctr">
              <a:buNone/>
            </a:pPr>
            <a:r>
              <a:rPr lang="en-US" sz="1400" b="1" dirty="0">
                <a:solidFill>
                  <a:srgbClr val="FFFFFF"/>
                </a:solidFill>
                <a:latin typeface="Georgia" pitchFamily="34" charset="0"/>
                <a:ea typeface="Georgia" pitchFamily="34" charset="-122"/>
                <a:cs typeface="Georgia" pitchFamily="34" charset="-120"/>
              </a:rPr>
              <a:t>PHASE 3</a:t>
            </a:r>
            <a:endParaRPr lang="en-US" sz="1400" dirty="0"/>
          </a:p>
        </p:txBody>
      </p:sp>
      <p:sp>
        <p:nvSpPr>
          <p:cNvPr id="31" name="Text 29"/>
          <p:cNvSpPr/>
          <p:nvPr/>
        </p:nvSpPr>
        <p:spPr>
          <a:xfrm>
            <a:off x="6172200" y="1325880"/>
            <a:ext cx="2697480" cy="274320"/>
          </a:xfrm>
          <a:prstGeom prst="rect">
            <a:avLst/>
          </a:prstGeom>
          <a:noFill/>
          <a:ln/>
        </p:spPr>
        <p:txBody>
          <a:bodyPr wrap="square" lIns="0" tIns="0" rIns="0" bIns="0" rtlCol="0" anchor="ctr"/>
          <a:lstStyle/>
          <a:p>
            <a:pPr marL="0" indent="0" algn="ctr">
              <a:buNone/>
            </a:pPr>
            <a:r>
              <a:rPr lang="en-US" sz="1000" dirty="0">
                <a:solidFill>
                  <a:srgbClr val="D0E0F0"/>
                </a:solidFill>
                <a:latin typeface="Calibri" pitchFamily="34" charset="0"/>
                <a:ea typeface="Calibri" pitchFamily="34" charset="-122"/>
                <a:cs typeface="Calibri" pitchFamily="34" charset="-120"/>
              </a:rPr>
              <a:t>Years 2–4</a:t>
            </a:r>
            <a:endParaRPr lang="en-US" sz="1000" dirty="0"/>
          </a:p>
        </p:txBody>
      </p:sp>
      <p:sp>
        <p:nvSpPr>
          <p:cNvPr id="32" name="Text 30"/>
          <p:cNvSpPr/>
          <p:nvPr/>
        </p:nvSpPr>
        <p:spPr>
          <a:xfrm>
            <a:off x="6309360" y="1737360"/>
            <a:ext cx="2423160" cy="182880"/>
          </a:xfrm>
          <a:prstGeom prst="rect">
            <a:avLst/>
          </a:prstGeom>
          <a:noFill/>
          <a:ln/>
        </p:spPr>
        <p:txBody>
          <a:bodyPr wrap="square" lIns="0" tIns="0" rIns="0" bIns="0" rtlCol="0" anchor="ctr"/>
          <a:lstStyle/>
          <a:p>
            <a:pPr marL="0" indent="0">
              <a:buNone/>
            </a:pPr>
            <a:r>
              <a:rPr lang="en-US" sz="800" b="1" dirty="0">
                <a:solidFill>
                  <a:srgbClr val="64748B"/>
                </a:solidFill>
                <a:latin typeface="Calibri" pitchFamily="34" charset="0"/>
                <a:ea typeface="Calibri" pitchFamily="34" charset="-122"/>
                <a:cs typeface="Calibri" pitchFamily="34" charset="-120"/>
              </a:rPr>
              <a:t>DELIVERABLES</a:t>
            </a:r>
            <a:endParaRPr lang="en-US" sz="800" dirty="0"/>
          </a:p>
        </p:txBody>
      </p:sp>
      <p:sp>
        <p:nvSpPr>
          <p:cNvPr id="33" name="Text 31"/>
          <p:cNvSpPr/>
          <p:nvPr/>
        </p:nvSpPr>
        <p:spPr>
          <a:xfrm>
            <a:off x="6309360" y="1920240"/>
            <a:ext cx="2423160" cy="548640"/>
          </a:xfrm>
          <a:prstGeom prst="rect">
            <a:avLst/>
          </a:prstGeom>
          <a:noFill/>
          <a:ln/>
        </p:spPr>
        <p:txBody>
          <a:bodyPr wrap="square" lIns="0" tIns="0" rIns="0" bIns="0" rtlCol="0" anchor="ctr"/>
          <a:lstStyle/>
          <a:p>
            <a:pPr marL="0" indent="0">
              <a:lnSpc>
                <a:spcPct val="120000"/>
              </a:lnSpc>
              <a:buNone/>
            </a:pPr>
            <a:r>
              <a:rPr lang="en-US" sz="950" dirty="0">
                <a:solidFill>
                  <a:srgbClr val="1E293B"/>
                </a:solidFill>
                <a:latin typeface="Calibri" pitchFamily="34" charset="0"/>
                <a:ea typeface="Calibri" pitchFamily="34" charset="-122"/>
                <a:cs typeface="Calibri" pitchFamily="34" charset="-120"/>
              </a:rPr>
              <a:t>Full Operations +</a:t>
            </a:r>
            <a:endParaRPr lang="en-US" sz="950" dirty="0"/>
          </a:p>
          <a:p>
            <a:pPr marL="0" indent="0">
              <a:lnSpc>
                <a:spcPct val="120000"/>
              </a:lnSpc>
              <a:buNone/>
            </a:pPr>
            <a:r>
              <a:rPr lang="en-US" sz="950" dirty="0">
                <a:solidFill>
                  <a:srgbClr val="1E293B"/>
                </a:solidFill>
                <a:latin typeface="Calibri" pitchFamily="34" charset="0"/>
                <a:ea typeface="Calibri" pitchFamily="34" charset="-122"/>
                <a:cs typeface="Calibri" pitchFamily="34" charset="-120"/>
              </a:rPr>
              <a:t>Anonymised Data +</a:t>
            </a:r>
            <a:endParaRPr lang="en-US" sz="950" dirty="0"/>
          </a:p>
          <a:p>
            <a:pPr marL="0" indent="0">
              <a:lnSpc>
                <a:spcPct val="120000"/>
              </a:lnSpc>
              <a:buNone/>
            </a:pPr>
            <a:r>
              <a:rPr lang="en-US" sz="950" dirty="0">
                <a:solidFill>
                  <a:srgbClr val="1E293B"/>
                </a:solidFill>
                <a:latin typeface="Calibri" pitchFamily="34" charset="0"/>
                <a:ea typeface="Calibri" pitchFamily="34" charset="-122"/>
                <a:cs typeface="Calibri" pitchFamily="34" charset="-120"/>
              </a:rPr>
              <a:t>Legislative Amendments</a:t>
            </a:r>
            <a:endParaRPr lang="en-US" sz="950" dirty="0"/>
          </a:p>
        </p:txBody>
      </p:sp>
      <p:sp>
        <p:nvSpPr>
          <p:cNvPr id="34" name="Text 32"/>
          <p:cNvSpPr/>
          <p:nvPr/>
        </p:nvSpPr>
        <p:spPr>
          <a:xfrm>
            <a:off x="6309360" y="2514600"/>
            <a:ext cx="2423160" cy="182880"/>
          </a:xfrm>
          <a:prstGeom prst="rect">
            <a:avLst/>
          </a:prstGeom>
          <a:noFill/>
          <a:ln/>
        </p:spPr>
        <p:txBody>
          <a:bodyPr wrap="square" lIns="0" tIns="0" rIns="0" bIns="0" rtlCol="0" anchor="ctr"/>
          <a:lstStyle/>
          <a:p>
            <a:pPr marL="0" indent="0">
              <a:buNone/>
            </a:pPr>
            <a:r>
              <a:rPr lang="en-US" sz="800" b="1" dirty="0">
                <a:solidFill>
                  <a:srgbClr val="64748B"/>
                </a:solidFill>
                <a:latin typeface="Calibri" pitchFamily="34" charset="0"/>
                <a:ea typeface="Calibri" pitchFamily="34" charset="-122"/>
                <a:cs typeface="Calibri" pitchFamily="34" charset="-120"/>
              </a:rPr>
              <a:t>EST. COST</a:t>
            </a:r>
            <a:endParaRPr lang="en-US" sz="800" dirty="0"/>
          </a:p>
        </p:txBody>
      </p:sp>
      <p:sp>
        <p:nvSpPr>
          <p:cNvPr id="35" name="Text 33"/>
          <p:cNvSpPr/>
          <p:nvPr/>
        </p:nvSpPr>
        <p:spPr>
          <a:xfrm>
            <a:off x="6309360" y="2651760"/>
            <a:ext cx="2423160" cy="274320"/>
          </a:xfrm>
          <a:prstGeom prst="rect">
            <a:avLst/>
          </a:prstGeom>
          <a:noFill/>
          <a:ln/>
        </p:spPr>
        <p:txBody>
          <a:bodyPr wrap="square" lIns="0" tIns="0" rIns="0" bIns="0" rtlCol="0" anchor="ctr"/>
          <a:lstStyle/>
          <a:p>
            <a:pPr marL="0" indent="0">
              <a:buNone/>
            </a:pPr>
            <a:r>
              <a:rPr lang="en-US" sz="1400" b="1" dirty="0">
                <a:solidFill>
                  <a:srgbClr val="D4A843"/>
                </a:solidFill>
                <a:latin typeface="Georgia" pitchFamily="34" charset="0"/>
                <a:ea typeface="Georgia" pitchFamily="34" charset="-122"/>
                <a:cs typeface="Georgia" pitchFamily="34" charset="-120"/>
              </a:rPr>
              <a:t>₹8–12 Cr</a:t>
            </a:r>
            <a:endParaRPr lang="en-US" sz="1400" dirty="0"/>
          </a:p>
        </p:txBody>
      </p:sp>
      <p:sp>
        <p:nvSpPr>
          <p:cNvPr id="36" name="Text 34"/>
          <p:cNvSpPr/>
          <p:nvPr/>
        </p:nvSpPr>
        <p:spPr>
          <a:xfrm>
            <a:off x="6309360" y="3017520"/>
            <a:ext cx="2423160" cy="182880"/>
          </a:xfrm>
          <a:prstGeom prst="rect">
            <a:avLst/>
          </a:prstGeom>
          <a:noFill/>
          <a:ln/>
        </p:spPr>
        <p:txBody>
          <a:bodyPr wrap="square" lIns="0" tIns="0" rIns="0" bIns="0" rtlCol="0" anchor="ctr"/>
          <a:lstStyle/>
          <a:p>
            <a:pPr marL="0" indent="0">
              <a:buNone/>
            </a:pPr>
            <a:r>
              <a:rPr lang="en-US" sz="800" b="1" dirty="0">
                <a:solidFill>
                  <a:srgbClr val="64748B"/>
                </a:solidFill>
                <a:latin typeface="Calibri" pitchFamily="34" charset="0"/>
                <a:ea typeface="Calibri" pitchFamily="34" charset="-122"/>
                <a:cs typeface="Calibri" pitchFamily="34" charset="-120"/>
              </a:rPr>
              <a:t>SUCCESS METRICS</a:t>
            </a:r>
            <a:endParaRPr lang="en-US" sz="800" dirty="0"/>
          </a:p>
        </p:txBody>
      </p:sp>
      <p:sp>
        <p:nvSpPr>
          <p:cNvPr id="37" name="Text 35"/>
          <p:cNvSpPr/>
          <p:nvPr/>
        </p:nvSpPr>
        <p:spPr>
          <a:xfrm>
            <a:off x="6309360" y="3200400"/>
            <a:ext cx="2423160" cy="548640"/>
          </a:xfrm>
          <a:prstGeom prst="rect">
            <a:avLst/>
          </a:prstGeom>
          <a:noFill/>
          <a:ln/>
        </p:spPr>
        <p:txBody>
          <a:bodyPr wrap="square" lIns="0" tIns="0" rIns="0" bIns="0" rtlCol="0" anchor="ctr"/>
          <a:lstStyle/>
          <a:p>
            <a:pPr marL="0" indent="0">
              <a:lnSpc>
                <a:spcPct val="120000"/>
              </a:lnSpc>
              <a:buNone/>
            </a:pPr>
            <a:r>
              <a:rPr lang="en-US" sz="950" dirty="0">
                <a:solidFill>
                  <a:srgbClr val="1E293B"/>
                </a:solidFill>
                <a:latin typeface="Calibri" pitchFamily="34" charset="0"/>
                <a:ea typeface="Calibri" pitchFamily="34" charset="-122"/>
                <a:cs typeface="Calibri" pitchFamily="34" charset="-120"/>
              </a:rPr>
              <a:t>20% reduction in</a:t>
            </a:r>
            <a:endParaRPr lang="en-US" sz="950" dirty="0"/>
          </a:p>
          <a:p>
            <a:pPr marL="0" indent="0">
              <a:lnSpc>
                <a:spcPct val="120000"/>
              </a:lnSpc>
              <a:buNone/>
            </a:pPr>
            <a:r>
              <a:rPr lang="en-US" sz="950" dirty="0">
                <a:solidFill>
                  <a:srgbClr val="1E293B"/>
                </a:solidFill>
                <a:latin typeface="Calibri" pitchFamily="34" charset="0"/>
                <a:ea typeface="Calibri" pitchFamily="34" charset="-122"/>
                <a:cs typeface="Calibri" pitchFamily="34" charset="-120"/>
              </a:rPr>
              <a:t>new SEP litigation;</a:t>
            </a:r>
            <a:endParaRPr lang="en-US" sz="950" dirty="0"/>
          </a:p>
          <a:p>
            <a:pPr marL="0" indent="0">
              <a:lnSpc>
                <a:spcPct val="120000"/>
              </a:lnSpc>
              <a:buNone/>
            </a:pPr>
            <a:r>
              <a:rPr lang="en-US" sz="950" dirty="0">
                <a:solidFill>
                  <a:srgbClr val="1E293B"/>
                </a:solidFill>
                <a:latin typeface="Calibri" pitchFamily="34" charset="0"/>
                <a:ea typeface="Calibri" pitchFamily="34" charset="-122"/>
                <a:cs typeface="Calibri" pitchFamily="34" charset="-120"/>
              </a:rPr>
              <a:t>MSME participation ↑</a:t>
            </a:r>
            <a:endParaRPr lang="en-US" sz="950" dirty="0"/>
          </a:p>
        </p:txBody>
      </p:sp>
      <p:sp>
        <p:nvSpPr>
          <p:cNvPr id="38" name="Text 36"/>
          <p:cNvSpPr/>
          <p:nvPr/>
        </p:nvSpPr>
        <p:spPr>
          <a:xfrm>
            <a:off x="6309360" y="3794760"/>
            <a:ext cx="2423160" cy="182880"/>
          </a:xfrm>
          <a:prstGeom prst="rect">
            <a:avLst/>
          </a:prstGeom>
          <a:noFill/>
          <a:ln/>
        </p:spPr>
        <p:txBody>
          <a:bodyPr wrap="square" lIns="0" tIns="0" rIns="0" bIns="0" rtlCol="0" anchor="ctr"/>
          <a:lstStyle/>
          <a:p>
            <a:pPr marL="0" indent="0">
              <a:buNone/>
            </a:pPr>
            <a:r>
              <a:rPr lang="en-US" sz="800" b="1" dirty="0">
                <a:solidFill>
                  <a:srgbClr val="C0392B"/>
                </a:solidFill>
                <a:latin typeface="Calibri" pitchFamily="34" charset="0"/>
                <a:ea typeface="Calibri" pitchFamily="34" charset="-122"/>
                <a:cs typeface="Calibri" pitchFamily="34" charset="-120"/>
              </a:rPr>
              <a:t>REVIEW TRIGGER</a:t>
            </a:r>
            <a:endParaRPr lang="en-US" sz="800" dirty="0"/>
          </a:p>
        </p:txBody>
      </p:sp>
      <p:sp>
        <p:nvSpPr>
          <p:cNvPr id="39" name="Text 37"/>
          <p:cNvSpPr/>
          <p:nvPr/>
        </p:nvSpPr>
        <p:spPr>
          <a:xfrm>
            <a:off x="6309360" y="3977640"/>
            <a:ext cx="2423160" cy="548640"/>
          </a:xfrm>
          <a:prstGeom prst="rect">
            <a:avLst/>
          </a:prstGeom>
          <a:noFill/>
          <a:ln/>
        </p:spPr>
        <p:txBody>
          <a:bodyPr wrap="square" lIns="0" tIns="0" rIns="0" bIns="0" rtlCol="0" anchor="ctr"/>
          <a:lstStyle/>
          <a:p>
            <a:pPr marL="0" indent="0">
              <a:lnSpc>
                <a:spcPct val="120000"/>
              </a:lnSpc>
              <a:buNone/>
            </a:pPr>
            <a:r>
              <a:rPr lang="en-US" sz="900" dirty="0">
                <a:solidFill>
                  <a:srgbClr val="64748B"/>
                </a:solidFill>
                <a:latin typeface="Calibri" pitchFamily="34" charset="0"/>
                <a:ea typeface="Calibri" pitchFamily="34" charset="-122"/>
                <a:cs typeface="Calibri" pitchFamily="34" charset="-120"/>
              </a:rPr>
              <a:t>If no reduction:</a:t>
            </a:r>
            <a:endParaRPr lang="en-US" sz="900" dirty="0"/>
          </a:p>
          <a:p>
            <a:pPr marL="0" indent="0">
              <a:lnSpc>
                <a:spcPct val="120000"/>
              </a:lnSpc>
              <a:buNone/>
            </a:pPr>
            <a:r>
              <a:rPr lang="en-US" sz="900" dirty="0">
                <a:solidFill>
                  <a:srgbClr val="64748B"/>
                </a:solidFill>
                <a:latin typeface="Calibri" pitchFamily="34" charset="0"/>
                <a:ea typeface="Calibri" pitchFamily="34" charset="-122"/>
                <a:cs typeface="Calibri" pitchFamily="34" charset="-120"/>
              </a:rPr>
              <a:t>external evaluation</a:t>
            </a:r>
            <a:endParaRPr lang="en-US" sz="900" dirty="0"/>
          </a:p>
        </p:txBody>
      </p:sp>
      <p:sp>
        <p:nvSpPr>
          <p:cNvPr id="40" name="Text 38"/>
          <p:cNvSpPr/>
          <p:nvPr/>
        </p:nvSpPr>
        <p:spPr>
          <a:xfrm>
            <a:off x="2926080" y="2651760"/>
            <a:ext cx="457200" cy="457200"/>
          </a:xfrm>
          <a:prstGeom prst="rect">
            <a:avLst/>
          </a:prstGeom>
          <a:noFill/>
          <a:ln/>
        </p:spPr>
        <p:txBody>
          <a:bodyPr wrap="square" lIns="0" tIns="0" rIns="0" bIns="0" rtlCol="0" anchor="ctr"/>
          <a:lstStyle/>
          <a:p>
            <a:pPr marL="0" indent="0" algn="ctr">
              <a:buNone/>
            </a:pPr>
            <a:r>
              <a:rPr lang="en-US" sz="2400" dirty="0">
                <a:solidFill>
                  <a:srgbClr val="64748B"/>
                </a:solidFill>
              </a:rPr>
              <a:t>→</a:t>
            </a:r>
            <a:endParaRPr lang="en-US" sz="2400" dirty="0"/>
          </a:p>
        </p:txBody>
      </p:sp>
      <p:sp>
        <p:nvSpPr>
          <p:cNvPr id="41" name="Text 39"/>
          <p:cNvSpPr/>
          <p:nvPr/>
        </p:nvSpPr>
        <p:spPr>
          <a:xfrm>
            <a:off x="5806440" y="2651760"/>
            <a:ext cx="457200" cy="457200"/>
          </a:xfrm>
          <a:prstGeom prst="rect">
            <a:avLst/>
          </a:prstGeom>
          <a:noFill/>
          <a:ln/>
        </p:spPr>
        <p:txBody>
          <a:bodyPr wrap="square" lIns="0" tIns="0" rIns="0" bIns="0" rtlCol="0" anchor="ctr"/>
          <a:lstStyle/>
          <a:p>
            <a:pPr marL="0" indent="0" algn="ctr">
              <a:buNone/>
            </a:pPr>
            <a:r>
              <a:rPr lang="en-US" sz="2400" dirty="0">
                <a:solidFill>
                  <a:srgbClr val="64748B"/>
                </a:solidFill>
              </a:rPr>
              <a:t>→</a:t>
            </a:r>
            <a:endParaRPr lang="en-US" sz="24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4F6FA"/>
        </a:solidFill>
        <a:effectLst/>
      </p:bgPr>
    </p:bg>
    <p:spTree>
      <p:nvGrpSpPr>
        <p:cNvPr id="1" name=""/>
        <p:cNvGrpSpPr/>
        <p:nvPr/>
      </p:nvGrpSpPr>
      <p:grpSpPr>
        <a:xfrm>
          <a:off x="0" y="0"/>
          <a:ext cx="0" cy="0"/>
          <a:chOff x="0" y="0"/>
          <a:chExt cx="0" cy="0"/>
        </a:xfrm>
      </p:grpSpPr>
      <p:sp>
        <p:nvSpPr>
          <p:cNvPr id="2" name="Shape 0"/>
          <p:cNvSpPr/>
          <p:nvPr/>
        </p:nvSpPr>
        <p:spPr>
          <a:xfrm>
            <a:off x="0" y="0"/>
            <a:ext cx="9144000" cy="960120"/>
          </a:xfrm>
          <a:prstGeom prst="rect">
            <a:avLst/>
          </a:prstGeom>
          <a:solidFill>
            <a:srgbClr val="0D1F3C"/>
          </a:solidFill>
          <a:ln w="12700">
            <a:solidFill>
              <a:srgbClr val="0D1F3C"/>
            </a:solidFill>
            <a:prstDash val="solid"/>
          </a:ln>
        </p:spPr>
        <p:txBody>
          <a:bodyPr/>
          <a:lstStyle/>
          <a:p>
            <a:endParaRPr lang="en-GB" dirty="0"/>
          </a:p>
        </p:txBody>
      </p:sp>
      <p:sp>
        <p:nvSpPr>
          <p:cNvPr id="3" name="Shape 1"/>
          <p:cNvSpPr/>
          <p:nvPr/>
        </p:nvSpPr>
        <p:spPr>
          <a:xfrm>
            <a:off x="0" y="960120"/>
            <a:ext cx="9144000" cy="54864"/>
          </a:xfrm>
          <a:prstGeom prst="rect">
            <a:avLst/>
          </a:prstGeom>
          <a:solidFill>
            <a:srgbClr val="C9A84C"/>
          </a:solidFill>
          <a:ln w="12700">
            <a:solidFill>
              <a:srgbClr val="C9A84C"/>
            </a:solidFill>
            <a:prstDash val="solid"/>
          </a:ln>
        </p:spPr>
        <p:txBody>
          <a:bodyPr/>
          <a:lstStyle/>
          <a:p>
            <a:endParaRPr lang="en-IN"/>
          </a:p>
        </p:txBody>
      </p:sp>
      <p:sp>
        <p:nvSpPr>
          <p:cNvPr id="4" name="Text 2"/>
          <p:cNvSpPr/>
          <p:nvPr/>
        </p:nvSpPr>
        <p:spPr>
          <a:xfrm>
            <a:off x="365760" y="91440"/>
            <a:ext cx="7772400" cy="548640"/>
          </a:xfrm>
          <a:prstGeom prst="rect">
            <a:avLst/>
          </a:prstGeom>
          <a:noFill/>
          <a:ln/>
        </p:spPr>
        <p:txBody>
          <a:bodyPr wrap="square" lIns="0" tIns="0" rIns="0" bIns="0" rtlCol="0" anchor="ctr"/>
          <a:lstStyle/>
          <a:p>
            <a:pPr marL="0" indent="0">
              <a:buNone/>
            </a:pPr>
            <a:r>
              <a:rPr lang="en-US" sz="2200" b="1" dirty="0">
                <a:solidFill>
                  <a:srgbClr val="FFFFFF"/>
                </a:solidFill>
                <a:latin typeface="Georgia" panose="02040502050405020303" pitchFamily="18" charset="0"/>
                <a:ea typeface="Calibri" pitchFamily="34" charset="-122"/>
                <a:cs typeface="Calibri" pitchFamily="34" charset="-120"/>
              </a:rPr>
              <a:t>Nine Addressed Issues</a:t>
            </a:r>
            <a:endParaRPr lang="en-US" sz="2200" dirty="0">
              <a:latin typeface="Georgia" panose="02040502050405020303" pitchFamily="18" charset="0"/>
            </a:endParaRPr>
          </a:p>
        </p:txBody>
      </p:sp>
      <p:sp>
        <p:nvSpPr>
          <p:cNvPr id="5" name="Text 3"/>
          <p:cNvSpPr/>
          <p:nvPr/>
        </p:nvSpPr>
        <p:spPr>
          <a:xfrm>
            <a:off x="365760" y="594360"/>
            <a:ext cx="7772400" cy="320040"/>
          </a:xfrm>
          <a:prstGeom prst="rect">
            <a:avLst/>
          </a:prstGeom>
          <a:noFill/>
          <a:ln/>
        </p:spPr>
        <p:txBody>
          <a:bodyPr wrap="square" lIns="0" tIns="0" rIns="0" bIns="0" rtlCol="0" anchor="ctr"/>
          <a:lstStyle/>
          <a:p>
            <a:pPr marL="0" indent="0">
              <a:buNone/>
            </a:pPr>
            <a:r>
              <a:rPr lang="en-US" sz="1100" i="1" dirty="0">
                <a:solidFill>
                  <a:srgbClr val="C9A84C"/>
                </a:solidFill>
                <a:latin typeface="Calibri" pitchFamily="34" charset="0"/>
                <a:ea typeface="Calibri" pitchFamily="34" charset="-122"/>
                <a:cs typeface="Calibri" pitchFamily="34" charset="-120"/>
              </a:rPr>
              <a:t>Structural challenges distilled from the SEP landscape in Tau Ceti</a:t>
            </a:r>
            <a:endParaRPr lang="en-US" sz="1100" dirty="0"/>
          </a:p>
        </p:txBody>
      </p:sp>
      <p:sp>
        <p:nvSpPr>
          <p:cNvPr id="6" name="Shape 4"/>
          <p:cNvSpPr/>
          <p:nvPr/>
        </p:nvSpPr>
        <p:spPr>
          <a:xfrm>
            <a:off x="8503920" y="109728"/>
            <a:ext cx="502920" cy="274320"/>
          </a:xfrm>
          <a:prstGeom prst="rect">
            <a:avLst/>
          </a:prstGeom>
          <a:solidFill>
            <a:srgbClr val="C9A84C"/>
          </a:solidFill>
          <a:ln w="12700">
            <a:solidFill>
              <a:srgbClr val="C9A84C"/>
            </a:solidFill>
            <a:prstDash val="solid"/>
          </a:ln>
        </p:spPr>
        <p:txBody>
          <a:bodyPr/>
          <a:lstStyle/>
          <a:p>
            <a:endParaRPr lang="en-IN"/>
          </a:p>
        </p:txBody>
      </p:sp>
      <p:sp>
        <p:nvSpPr>
          <p:cNvPr id="7" name="Shape 5"/>
          <p:cNvSpPr/>
          <p:nvPr/>
        </p:nvSpPr>
        <p:spPr>
          <a:xfrm>
            <a:off x="228600" y="1097280"/>
            <a:ext cx="2834640" cy="777240"/>
          </a:xfrm>
          <a:prstGeom prst="rect">
            <a:avLst/>
          </a:prstGeom>
          <a:solidFill>
            <a:srgbClr val="1A5276"/>
          </a:solidFill>
          <a:ln w="12700">
            <a:noFill/>
            <a:prstDash val="solid"/>
          </a:ln>
        </p:spPr>
        <p:txBody>
          <a:bodyPr/>
          <a:lstStyle/>
          <a:p>
            <a:endParaRPr lang="en-IN"/>
          </a:p>
        </p:txBody>
      </p:sp>
      <p:sp>
        <p:nvSpPr>
          <p:cNvPr id="8" name="Text 6"/>
          <p:cNvSpPr/>
          <p:nvPr/>
        </p:nvSpPr>
        <p:spPr>
          <a:xfrm>
            <a:off x="338328" y="1143000"/>
            <a:ext cx="2606040" cy="292608"/>
          </a:xfrm>
          <a:prstGeom prst="rect">
            <a:avLst/>
          </a:prstGeom>
          <a:noFill/>
          <a:ln/>
        </p:spPr>
        <p:txBody>
          <a:bodyPr wrap="square" lIns="0" tIns="0" rIns="0" bIns="0" rtlCol="0" anchor="ctr"/>
          <a:lstStyle/>
          <a:p>
            <a:pPr marL="0" indent="0">
              <a:buNone/>
            </a:pPr>
            <a:endParaRPr lang="en-US" sz="950" dirty="0"/>
          </a:p>
        </p:txBody>
      </p:sp>
      <p:sp>
        <p:nvSpPr>
          <p:cNvPr id="9" name="Text 7"/>
          <p:cNvSpPr/>
          <p:nvPr/>
        </p:nvSpPr>
        <p:spPr>
          <a:xfrm>
            <a:off x="338328" y="1175004"/>
            <a:ext cx="2606040" cy="653796"/>
          </a:xfrm>
          <a:prstGeom prst="rect">
            <a:avLst/>
          </a:prstGeom>
          <a:noFill/>
          <a:ln/>
        </p:spPr>
        <p:txBody>
          <a:bodyPr wrap="square" lIns="0" tIns="0" rIns="0" bIns="0" rtlCol="0" anchor="ctr"/>
          <a:lstStyle/>
          <a:p>
            <a:pPr marL="0" indent="0" algn="ctr">
              <a:buNone/>
            </a:pPr>
            <a:r>
              <a:rPr lang="en-US" sz="1600" b="1" dirty="0">
                <a:solidFill>
                  <a:srgbClr val="FFFFFF"/>
                </a:solidFill>
                <a:latin typeface="Georgia" panose="02040502050405020303" pitchFamily="18" charset="0"/>
                <a:ea typeface="Calibri" pitchFamily="34" charset="-122"/>
                <a:cs typeface="Calibri" pitchFamily="34" charset="-120"/>
              </a:rPr>
              <a:t>Enforcement &amp;</a:t>
            </a:r>
          </a:p>
          <a:p>
            <a:pPr marL="0" indent="0" algn="ctr">
              <a:buNone/>
            </a:pPr>
            <a:r>
              <a:rPr lang="en-US" sz="1600" b="1" dirty="0">
                <a:solidFill>
                  <a:srgbClr val="FFFFFF"/>
                </a:solidFill>
                <a:latin typeface="Georgia" panose="02040502050405020303" pitchFamily="18" charset="0"/>
                <a:ea typeface="Calibri" pitchFamily="34" charset="-122"/>
                <a:cs typeface="Calibri" pitchFamily="34" charset="-120"/>
              </a:rPr>
              <a:t>Jurisdiction</a:t>
            </a:r>
          </a:p>
        </p:txBody>
      </p:sp>
      <p:sp>
        <p:nvSpPr>
          <p:cNvPr id="10" name="Shape 8"/>
          <p:cNvSpPr/>
          <p:nvPr/>
        </p:nvSpPr>
        <p:spPr>
          <a:xfrm>
            <a:off x="228600" y="1920240"/>
            <a:ext cx="2834640" cy="2926080"/>
          </a:xfrm>
          <a:prstGeom prst="rect">
            <a:avLst/>
          </a:prstGeom>
          <a:solidFill>
            <a:srgbClr val="FFFFFF"/>
          </a:solidFill>
          <a:ln w="12700">
            <a:solidFill>
              <a:srgbClr val="D6DEE8"/>
            </a:solidFill>
            <a:prstDash val="solid"/>
          </a:ln>
          <a:effectLst>
            <a:outerShdw blurRad="101600" dist="38100" dir="8100000" algn="bl" rotWithShape="0">
              <a:srgbClr val="000000">
                <a:alpha val="12000"/>
              </a:srgbClr>
            </a:outerShdw>
          </a:effectLst>
        </p:spPr>
        <p:txBody>
          <a:bodyPr/>
          <a:lstStyle/>
          <a:p>
            <a:endParaRPr lang="en-GB" dirty="0"/>
          </a:p>
        </p:txBody>
      </p:sp>
      <p:sp>
        <p:nvSpPr>
          <p:cNvPr id="11" name="Shape 9"/>
          <p:cNvSpPr/>
          <p:nvPr/>
        </p:nvSpPr>
        <p:spPr>
          <a:xfrm>
            <a:off x="228600" y="1920240"/>
            <a:ext cx="64008" cy="2926080"/>
          </a:xfrm>
          <a:prstGeom prst="rect">
            <a:avLst/>
          </a:prstGeom>
          <a:solidFill>
            <a:srgbClr val="1A5276"/>
          </a:solidFill>
          <a:ln w="12700">
            <a:noFill/>
            <a:prstDash val="solid"/>
          </a:ln>
        </p:spPr>
        <p:txBody>
          <a:bodyPr/>
          <a:lstStyle/>
          <a:p>
            <a:endParaRPr lang="en-IN"/>
          </a:p>
        </p:txBody>
      </p:sp>
      <p:sp>
        <p:nvSpPr>
          <p:cNvPr id="12" name="Text 10"/>
          <p:cNvSpPr/>
          <p:nvPr/>
        </p:nvSpPr>
        <p:spPr>
          <a:xfrm>
            <a:off x="365760" y="1993392"/>
            <a:ext cx="2578608" cy="420624"/>
          </a:xfrm>
          <a:prstGeom prst="rect">
            <a:avLst/>
          </a:prstGeom>
          <a:noFill/>
          <a:ln/>
        </p:spPr>
        <p:txBody>
          <a:bodyPr wrap="square" lIns="0" tIns="0" rIns="0" bIns="0" rtlCol="0" anchor="ctr"/>
          <a:lstStyle/>
          <a:p>
            <a:pPr marL="0" indent="0">
              <a:buNone/>
            </a:pPr>
            <a:r>
              <a:rPr lang="en-US" sz="950" b="1" dirty="0">
                <a:solidFill>
                  <a:srgbClr val="0D1F3C"/>
                </a:solidFill>
                <a:latin typeface="Calibri" pitchFamily="34" charset="0"/>
                <a:ea typeface="Calibri" pitchFamily="34" charset="-122"/>
                <a:cs typeface="Calibri" pitchFamily="34" charset="-120"/>
              </a:rPr>
              <a:t>Disproportionate Injunctions Without FRAND Verification</a:t>
            </a:r>
            <a:endParaRPr lang="en-US" sz="950" dirty="0"/>
          </a:p>
        </p:txBody>
      </p:sp>
      <p:sp>
        <p:nvSpPr>
          <p:cNvPr id="14" name="Text 12"/>
          <p:cNvSpPr/>
          <p:nvPr/>
        </p:nvSpPr>
        <p:spPr>
          <a:xfrm>
            <a:off x="365760" y="2679192"/>
            <a:ext cx="2578608" cy="384048"/>
          </a:xfrm>
          <a:prstGeom prst="rect">
            <a:avLst/>
          </a:prstGeom>
          <a:noFill/>
          <a:ln/>
        </p:spPr>
        <p:txBody>
          <a:bodyPr wrap="square" lIns="0" tIns="0" rIns="0" bIns="0" rtlCol="0" anchor="ctr"/>
          <a:lstStyle/>
          <a:p>
            <a:pPr marL="0" indent="0">
              <a:buNone/>
            </a:pPr>
            <a:r>
              <a:rPr lang="en-US" sz="950" b="1" dirty="0">
                <a:solidFill>
                  <a:srgbClr val="0D1F3C"/>
                </a:solidFill>
                <a:latin typeface="Calibri" pitchFamily="34" charset="0"/>
                <a:ea typeface="Calibri" pitchFamily="34" charset="-122"/>
                <a:cs typeface="Calibri" pitchFamily="34" charset="-120"/>
              </a:rPr>
              <a:t>Jurisdiction Vacuum Between Patent and Competition and Law </a:t>
            </a:r>
            <a:endParaRPr lang="en-US" sz="950" dirty="0"/>
          </a:p>
        </p:txBody>
      </p:sp>
      <p:sp>
        <p:nvSpPr>
          <p:cNvPr id="16" name="Text 14"/>
          <p:cNvSpPr/>
          <p:nvPr/>
        </p:nvSpPr>
        <p:spPr>
          <a:xfrm>
            <a:off x="365759" y="3328416"/>
            <a:ext cx="2578607" cy="420624"/>
          </a:xfrm>
          <a:prstGeom prst="rect">
            <a:avLst/>
          </a:prstGeom>
          <a:noFill/>
          <a:ln/>
        </p:spPr>
        <p:txBody>
          <a:bodyPr wrap="square" lIns="0" tIns="0" rIns="0" bIns="0" rtlCol="0" anchor="ctr"/>
          <a:lstStyle/>
          <a:p>
            <a:pPr marL="0" indent="0">
              <a:buNone/>
            </a:pPr>
            <a:r>
              <a:rPr lang="en-US" sz="950" b="1" dirty="0">
                <a:solidFill>
                  <a:srgbClr val="0D1F3C"/>
                </a:solidFill>
                <a:latin typeface="Calibri" pitchFamily="34" charset="0"/>
                <a:ea typeface="Calibri" pitchFamily="34" charset="-122"/>
                <a:cs typeface="Calibri" pitchFamily="34" charset="-120"/>
              </a:rPr>
              <a:t>Software Patent Uncertainty Under Section 3(k)</a:t>
            </a:r>
            <a:endParaRPr lang="en-US" sz="950" dirty="0"/>
          </a:p>
        </p:txBody>
      </p:sp>
      <p:sp>
        <p:nvSpPr>
          <p:cNvPr id="18" name="Shape 16"/>
          <p:cNvSpPr/>
          <p:nvPr/>
        </p:nvSpPr>
        <p:spPr>
          <a:xfrm>
            <a:off x="3200400" y="1097280"/>
            <a:ext cx="2834640" cy="777240"/>
          </a:xfrm>
          <a:prstGeom prst="rect">
            <a:avLst/>
          </a:prstGeom>
          <a:solidFill>
            <a:srgbClr val="1A6B7C"/>
          </a:solidFill>
          <a:ln w="12700">
            <a:solidFill>
              <a:srgbClr val="1A6B7C"/>
            </a:solidFill>
            <a:prstDash val="solid"/>
          </a:ln>
        </p:spPr>
        <p:txBody>
          <a:bodyPr/>
          <a:lstStyle/>
          <a:p>
            <a:endParaRPr lang="en-IN"/>
          </a:p>
        </p:txBody>
      </p:sp>
      <p:sp>
        <p:nvSpPr>
          <p:cNvPr id="19" name="Text 17"/>
          <p:cNvSpPr/>
          <p:nvPr/>
        </p:nvSpPr>
        <p:spPr>
          <a:xfrm>
            <a:off x="3310128" y="1143000"/>
            <a:ext cx="2606040" cy="292608"/>
          </a:xfrm>
          <a:prstGeom prst="rect">
            <a:avLst/>
          </a:prstGeom>
          <a:noFill/>
          <a:ln/>
        </p:spPr>
        <p:txBody>
          <a:bodyPr wrap="square" lIns="0" tIns="0" rIns="0" bIns="0" rtlCol="0" anchor="ctr"/>
          <a:lstStyle/>
          <a:p>
            <a:pPr marL="0" indent="0">
              <a:buNone/>
            </a:pPr>
            <a:endParaRPr lang="en-US" sz="950" dirty="0"/>
          </a:p>
        </p:txBody>
      </p:sp>
      <p:sp>
        <p:nvSpPr>
          <p:cNvPr id="20" name="Text 18"/>
          <p:cNvSpPr/>
          <p:nvPr/>
        </p:nvSpPr>
        <p:spPr>
          <a:xfrm>
            <a:off x="3310128" y="1175004"/>
            <a:ext cx="2606040" cy="653796"/>
          </a:xfrm>
          <a:prstGeom prst="rect">
            <a:avLst/>
          </a:prstGeom>
          <a:noFill/>
          <a:ln/>
        </p:spPr>
        <p:txBody>
          <a:bodyPr wrap="square" lIns="0" tIns="0" rIns="0" bIns="0" rtlCol="0" anchor="ctr"/>
          <a:lstStyle/>
          <a:p>
            <a:pPr marL="0" indent="0" algn="ctr">
              <a:buNone/>
            </a:pPr>
            <a:r>
              <a:rPr lang="en-US" sz="1500" b="1" dirty="0">
                <a:solidFill>
                  <a:srgbClr val="FFFFFF"/>
                </a:solidFill>
                <a:latin typeface="Georgia" panose="02040502050405020303" pitchFamily="18" charset="0"/>
                <a:ea typeface="Calibri" pitchFamily="34" charset="-122"/>
                <a:cs typeface="Calibri" pitchFamily="34" charset="-120"/>
              </a:rPr>
              <a:t>Information &amp;</a:t>
            </a:r>
          </a:p>
          <a:p>
            <a:pPr marL="0" indent="0" algn="ctr">
              <a:buNone/>
            </a:pPr>
            <a:r>
              <a:rPr lang="en-US" sz="1500" b="1" dirty="0">
                <a:solidFill>
                  <a:srgbClr val="FFFFFF"/>
                </a:solidFill>
                <a:latin typeface="Georgia" panose="02040502050405020303" pitchFamily="18" charset="0"/>
                <a:ea typeface="Calibri" pitchFamily="34" charset="-122"/>
                <a:cs typeface="Calibri" pitchFamily="34" charset="-120"/>
              </a:rPr>
              <a:t>Access</a:t>
            </a:r>
          </a:p>
        </p:txBody>
      </p:sp>
      <p:sp>
        <p:nvSpPr>
          <p:cNvPr id="21" name="Shape 19"/>
          <p:cNvSpPr/>
          <p:nvPr/>
        </p:nvSpPr>
        <p:spPr>
          <a:xfrm>
            <a:off x="3200400" y="1920240"/>
            <a:ext cx="2834640" cy="2926080"/>
          </a:xfrm>
          <a:prstGeom prst="rect">
            <a:avLst/>
          </a:prstGeom>
          <a:solidFill>
            <a:srgbClr val="FFFFFF"/>
          </a:solidFill>
          <a:ln w="12700">
            <a:solidFill>
              <a:srgbClr val="D6DEE8"/>
            </a:solidFill>
            <a:prstDash val="solid"/>
          </a:ln>
          <a:effectLst>
            <a:outerShdw blurRad="101600" dist="38100" dir="8100000" algn="bl" rotWithShape="0">
              <a:srgbClr val="000000">
                <a:alpha val="12000"/>
              </a:srgbClr>
            </a:outerShdw>
          </a:effectLst>
        </p:spPr>
        <p:txBody>
          <a:bodyPr/>
          <a:lstStyle/>
          <a:p>
            <a:endParaRPr lang="en-IN"/>
          </a:p>
        </p:txBody>
      </p:sp>
      <p:sp>
        <p:nvSpPr>
          <p:cNvPr id="22" name="Shape 20"/>
          <p:cNvSpPr/>
          <p:nvPr/>
        </p:nvSpPr>
        <p:spPr>
          <a:xfrm>
            <a:off x="3200400" y="1920240"/>
            <a:ext cx="64008" cy="2926080"/>
          </a:xfrm>
          <a:prstGeom prst="rect">
            <a:avLst/>
          </a:prstGeom>
          <a:solidFill>
            <a:srgbClr val="1A6B7C"/>
          </a:solidFill>
          <a:ln w="12700">
            <a:solidFill>
              <a:srgbClr val="1A6B7C"/>
            </a:solidFill>
            <a:prstDash val="solid"/>
          </a:ln>
        </p:spPr>
        <p:txBody>
          <a:bodyPr/>
          <a:lstStyle/>
          <a:p>
            <a:endParaRPr lang="en-IN"/>
          </a:p>
        </p:txBody>
      </p:sp>
      <p:sp>
        <p:nvSpPr>
          <p:cNvPr id="23" name="Text 21"/>
          <p:cNvSpPr/>
          <p:nvPr/>
        </p:nvSpPr>
        <p:spPr>
          <a:xfrm>
            <a:off x="3337560" y="1993392"/>
            <a:ext cx="2578608" cy="384048"/>
          </a:xfrm>
          <a:prstGeom prst="rect">
            <a:avLst/>
          </a:prstGeom>
          <a:noFill/>
          <a:ln/>
        </p:spPr>
        <p:txBody>
          <a:bodyPr wrap="square" lIns="0" tIns="0" rIns="0" bIns="0" rtlCol="0" anchor="ctr"/>
          <a:lstStyle/>
          <a:p>
            <a:pPr marL="0" indent="0">
              <a:buNone/>
            </a:pPr>
            <a:r>
              <a:rPr lang="en-US" sz="950" b="1" dirty="0">
                <a:solidFill>
                  <a:srgbClr val="1A6B7C"/>
                </a:solidFill>
                <a:latin typeface="Calibri" pitchFamily="34" charset="0"/>
                <a:ea typeface="Calibri" pitchFamily="34" charset="-122"/>
                <a:cs typeface="Calibri" pitchFamily="34" charset="-120"/>
              </a:rPr>
              <a:t>No Public Registry; Implementers Cannot Verify Essentiality </a:t>
            </a:r>
            <a:endParaRPr lang="en-US" sz="950" dirty="0"/>
          </a:p>
        </p:txBody>
      </p:sp>
      <p:sp>
        <p:nvSpPr>
          <p:cNvPr id="25" name="Text 23"/>
          <p:cNvSpPr/>
          <p:nvPr/>
        </p:nvSpPr>
        <p:spPr>
          <a:xfrm>
            <a:off x="3337560" y="2679192"/>
            <a:ext cx="2578608" cy="384048"/>
          </a:xfrm>
          <a:prstGeom prst="rect">
            <a:avLst/>
          </a:prstGeom>
          <a:noFill/>
          <a:ln/>
        </p:spPr>
        <p:txBody>
          <a:bodyPr wrap="square" lIns="0" tIns="0" rIns="0" bIns="0" rtlCol="0" anchor="ctr"/>
          <a:lstStyle/>
          <a:p>
            <a:pPr marL="0" indent="0">
              <a:buNone/>
            </a:pPr>
            <a:r>
              <a:rPr lang="en-US" sz="950" b="1" dirty="0">
                <a:solidFill>
                  <a:srgbClr val="1A6B7C"/>
                </a:solidFill>
                <a:latin typeface="Calibri" pitchFamily="34" charset="0"/>
                <a:ea typeface="Calibri" pitchFamily="34" charset="-122"/>
                <a:cs typeface="Calibri" pitchFamily="34" charset="-120"/>
              </a:rPr>
              <a:t>Non-Neutral FRAND Resolution Mechanism Outside Courts</a:t>
            </a:r>
            <a:endParaRPr lang="en-US" sz="950" dirty="0"/>
          </a:p>
        </p:txBody>
      </p:sp>
      <p:sp>
        <p:nvSpPr>
          <p:cNvPr id="27" name="Text 25"/>
          <p:cNvSpPr/>
          <p:nvPr/>
        </p:nvSpPr>
        <p:spPr>
          <a:xfrm>
            <a:off x="3337560" y="3364992"/>
            <a:ext cx="2578608" cy="384048"/>
          </a:xfrm>
          <a:prstGeom prst="rect">
            <a:avLst/>
          </a:prstGeom>
          <a:noFill/>
          <a:ln/>
        </p:spPr>
        <p:txBody>
          <a:bodyPr wrap="square" lIns="0" tIns="0" rIns="0" bIns="0" rtlCol="0" anchor="ctr"/>
          <a:lstStyle/>
          <a:p>
            <a:pPr marL="0" indent="0">
              <a:buNone/>
            </a:pPr>
            <a:r>
              <a:rPr lang="en-US" sz="950" b="1" dirty="0">
                <a:solidFill>
                  <a:srgbClr val="1A6B7C"/>
                </a:solidFill>
                <a:latin typeface="Calibri" pitchFamily="34" charset="0"/>
                <a:ea typeface="Calibri" pitchFamily="34" charset="-122"/>
                <a:cs typeface="Calibri" pitchFamily="34" charset="-120"/>
              </a:rPr>
              <a:t>Disproportionate Burden On MSMEs: High Search And Licensing Costs</a:t>
            </a:r>
            <a:endParaRPr lang="en-US" sz="950" dirty="0"/>
          </a:p>
        </p:txBody>
      </p:sp>
      <p:sp>
        <p:nvSpPr>
          <p:cNvPr id="29" name="Text 27"/>
          <p:cNvSpPr/>
          <p:nvPr/>
        </p:nvSpPr>
        <p:spPr>
          <a:xfrm>
            <a:off x="3337560" y="4050792"/>
            <a:ext cx="1005840" cy="228600"/>
          </a:xfrm>
          <a:prstGeom prst="rect">
            <a:avLst/>
          </a:prstGeom>
          <a:noFill/>
          <a:ln/>
        </p:spPr>
        <p:txBody>
          <a:bodyPr wrap="square" lIns="0" tIns="0" rIns="0" bIns="0" rtlCol="0" anchor="ctr"/>
          <a:lstStyle/>
          <a:p>
            <a:pPr marL="0" indent="0">
              <a:buNone/>
            </a:pPr>
            <a:endParaRPr lang="en-US" sz="950" dirty="0"/>
          </a:p>
        </p:txBody>
      </p:sp>
      <p:sp>
        <p:nvSpPr>
          <p:cNvPr id="31" name="Shape 29"/>
          <p:cNvSpPr/>
          <p:nvPr/>
        </p:nvSpPr>
        <p:spPr>
          <a:xfrm>
            <a:off x="6172200" y="1097280"/>
            <a:ext cx="2834640" cy="777240"/>
          </a:xfrm>
          <a:prstGeom prst="rect">
            <a:avLst/>
          </a:prstGeom>
          <a:solidFill>
            <a:srgbClr val="C9A84C"/>
          </a:solidFill>
          <a:ln w="12700">
            <a:solidFill>
              <a:srgbClr val="C9A84C"/>
            </a:solidFill>
            <a:prstDash val="solid"/>
          </a:ln>
        </p:spPr>
        <p:txBody>
          <a:bodyPr/>
          <a:lstStyle/>
          <a:p>
            <a:endParaRPr lang="en-IN"/>
          </a:p>
        </p:txBody>
      </p:sp>
      <p:sp>
        <p:nvSpPr>
          <p:cNvPr id="32" name="Text 30"/>
          <p:cNvSpPr/>
          <p:nvPr/>
        </p:nvSpPr>
        <p:spPr>
          <a:xfrm>
            <a:off x="6281928" y="1143000"/>
            <a:ext cx="2606040" cy="292608"/>
          </a:xfrm>
          <a:prstGeom prst="rect">
            <a:avLst/>
          </a:prstGeom>
          <a:noFill/>
          <a:ln/>
        </p:spPr>
        <p:txBody>
          <a:bodyPr wrap="square" lIns="0" tIns="0" rIns="0" bIns="0" rtlCol="0" anchor="ctr"/>
          <a:lstStyle/>
          <a:p>
            <a:pPr marL="0" indent="0">
              <a:buNone/>
            </a:pPr>
            <a:endParaRPr lang="en-US" sz="950" dirty="0"/>
          </a:p>
        </p:txBody>
      </p:sp>
      <p:sp>
        <p:nvSpPr>
          <p:cNvPr id="34" name="Shape 32"/>
          <p:cNvSpPr/>
          <p:nvPr/>
        </p:nvSpPr>
        <p:spPr>
          <a:xfrm>
            <a:off x="6172200" y="1920240"/>
            <a:ext cx="2834640" cy="2926080"/>
          </a:xfrm>
          <a:prstGeom prst="rect">
            <a:avLst/>
          </a:prstGeom>
          <a:solidFill>
            <a:srgbClr val="FFFFFF"/>
          </a:solidFill>
          <a:ln w="12700">
            <a:solidFill>
              <a:srgbClr val="D6DEE8"/>
            </a:solidFill>
            <a:prstDash val="solid"/>
          </a:ln>
          <a:effectLst>
            <a:outerShdw blurRad="101600" dist="38100" dir="8100000" algn="bl" rotWithShape="0">
              <a:srgbClr val="000000">
                <a:alpha val="12000"/>
              </a:srgbClr>
            </a:outerShdw>
          </a:effectLst>
        </p:spPr>
        <p:txBody>
          <a:bodyPr/>
          <a:lstStyle/>
          <a:p>
            <a:endParaRPr lang="en-GB" dirty="0"/>
          </a:p>
        </p:txBody>
      </p:sp>
      <p:sp>
        <p:nvSpPr>
          <p:cNvPr id="33" name="Text 31"/>
          <p:cNvSpPr/>
          <p:nvPr/>
        </p:nvSpPr>
        <p:spPr>
          <a:xfrm>
            <a:off x="6281928" y="1143000"/>
            <a:ext cx="2606040" cy="694944"/>
          </a:xfrm>
          <a:prstGeom prst="rect">
            <a:avLst/>
          </a:prstGeom>
          <a:noFill/>
          <a:ln/>
        </p:spPr>
        <p:txBody>
          <a:bodyPr wrap="square" lIns="0" tIns="0" rIns="0" bIns="0" rtlCol="0" anchor="ctr"/>
          <a:lstStyle/>
          <a:p>
            <a:pPr marL="0" indent="0" algn="ctr">
              <a:buNone/>
            </a:pPr>
            <a:r>
              <a:rPr lang="en-US" sz="1500" b="1" dirty="0">
                <a:solidFill>
                  <a:schemeClr val="bg1"/>
                </a:solidFill>
                <a:latin typeface="Georgia" panose="02040502050405020303" pitchFamily="18" charset="0"/>
                <a:ea typeface="Calibri" pitchFamily="34" charset="-122"/>
                <a:cs typeface="Calibri" pitchFamily="34" charset="-120"/>
              </a:rPr>
              <a:t>Systemic &amp;</a:t>
            </a:r>
          </a:p>
          <a:p>
            <a:pPr marL="0" indent="0" algn="ctr">
              <a:buNone/>
            </a:pPr>
            <a:r>
              <a:rPr lang="en-US" sz="1500" b="1" dirty="0">
                <a:solidFill>
                  <a:schemeClr val="bg1"/>
                </a:solidFill>
                <a:latin typeface="Georgia" panose="02040502050405020303" pitchFamily="18" charset="0"/>
                <a:ea typeface="Calibri" pitchFamily="34" charset="-122"/>
                <a:cs typeface="Calibri" pitchFamily="34" charset="-120"/>
              </a:rPr>
              <a:t>International</a:t>
            </a:r>
          </a:p>
        </p:txBody>
      </p:sp>
      <p:sp>
        <p:nvSpPr>
          <p:cNvPr id="35" name="Shape 33"/>
          <p:cNvSpPr/>
          <p:nvPr/>
        </p:nvSpPr>
        <p:spPr>
          <a:xfrm>
            <a:off x="6172200" y="1920240"/>
            <a:ext cx="64008" cy="2926080"/>
          </a:xfrm>
          <a:prstGeom prst="rect">
            <a:avLst/>
          </a:prstGeom>
          <a:solidFill>
            <a:srgbClr val="C9A84C"/>
          </a:solidFill>
          <a:ln w="12700">
            <a:solidFill>
              <a:srgbClr val="C9A84C"/>
            </a:solidFill>
            <a:prstDash val="solid"/>
          </a:ln>
        </p:spPr>
        <p:txBody>
          <a:bodyPr/>
          <a:lstStyle/>
          <a:p>
            <a:endParaRPr lang="en-IN"/>
          </a:p>
        </p:txBody>
      </p:sp>
      <p:sp>
        <p:nvSpPr>
          <p:cNvPr id="36" name="Text 34"/>
          <p:cNvSpPr/>
          <p:nvPr/>
        </p:nvSpPr>
        <p:spPr>
          <a:xfrm>
            <a:off x="6309360" y="1993392"/>
            <a:ext cx="2578608" cy="378206"/>
          </a:xfrm>
          <a:prstGeom prst="rect">
            <a:avLst/>
          </a:prstGeom>
          <a:noFill/>
          <a:ln/>
        </p:spPr>
        <p:txBody>
          <a:bodyPr wrap="square" lIns="0" tIns="0" rIns="0" bIns="0" rtlCol="0" anchor="ctr"/>
          <a:lstStyle/>
          <a:p>
            <a:pPr marL="0" indent="0">
              <a:buNone/>
            </a:pPr>
            <a:r>
              <a:rPr lang="en-US" sz="950" b="1" dirty="0">
                <a:solidFill>
                  <a:srgbClr val="8B6914"/>
                </a:solidFill>
                <a:latin typeface="Calibri" pitchFamily="34" charset="0"/>
                <a:ea typeface="Calibri" pitchFamily="34" charset="-122"/>
                <a:cs typeface="Calibri" pitchFamily="34" charset="-120"/>
              </a:rPr>
              <a:t>No SEP Specific Licensing Architecture</a:t>
            </a:r>
            <a:endParaRPr lang="en-US" sz="950" dirty="0"/>
          </a:p>
        </p:txBody>
      </p:sp>
      <p:sp>
        <p:nvSpPr>
          <p:cNvPr id="38" name="Text 36"/>
          <p:cNvSpPr/>
          <p:nvPr/>
        </p:nvSpPr>
        <p:spPr>
          <a:xfrm>
            <a:off x="6309360" y="2679192"/>
            <a:ext cx="2578608" cy="384048"/>
          </a:xfrm>
          <a:prstGeom prst="rect">
            <a:avLst/>
          </a:prstGeom>
          <a:noFill/>
          <a:ln/>
        </p:spPr>
        <p:txBody>
          <a:bodyPr wrap="square" lIns="0" tIns="0" rIns="0" bIns="0" rtlCol="0" anchor="ctr"/>
          <a:lstStyle/>
          <a:p>
            <a:pPr marL="0" indent="0">
              <a:buNone/>
            </a:pPr>
            <a:r>
              <a:rPr lang="en-US" sz="950" b="1" dirty="0">
                <a:solidFill>
                  <a:srgbClr val="8B6914"/>
                </a:solidFill>
                <a:latin typeface="Calibri" pitchFamily="34" charset="0"/>
                <a:ea typeface="Calibri" pitchFamily="34" charset="-122"/>
                <a:cs typeface="Calibri" pitchFamily="34" charset="-120"/>
              </a:rPr>
              <a:t>Cross Border Litigation Chaos (ASIs/AASIs)</a:t>
            </a:r>
            <a:endParaRPr lang="en-US" sz="950" dirty="0"/>
          </a:p>
        </p:txBody>
      </p:sp>
      <p:sp>
        <p:nvSpPr>
          <p:cNvPr id="42" name="Text 36">
            <a:extLst>
              <a:ext uri="{FF2B5EF4-FFF2-40B4-BE49-F238E27FC236}">
                <a16:creationId xmlns:a16="http://schemas.microsoft.com/office/drawing/2014/main" id="{57ABE72E-39FC-DE56-C5B0-9A4D44A13D39}"/>
              </a:ext>
            </a:extLst>
          </p:cNvPr>
          <p:cNvSpPr/>
          <p:nvPr/>
        </p:nvSpPr>
        <p:spPr>
          <a:xfrm>
            <a:off x="6281928" y="3395472"/>
            <a:ext cx="2606040" cy="353568"/>
          </a:xfrm>
          <a:prstGeom prst="rect">
            <a:avLst/>
          </a:prstGeom>
          <a:noFill/>
          <a:ln/>
        </p:spPr>
        <p:txBody>
          <a:bodyPr wrap="square" lIns="0" tIns="0" rIns="0" bIns="0" rtlCol="0" anchor="ctr"/>
          <a:lstStyle/>
          <a:p>
            <a:pPr marL="0" indent="0">
              <a:buNone/>
            </a:pPr>
            <a:r>
              <a:rPr lang="en-US" sz="950" b="1" dirty="0">
                <a:solidFill>
                  <a:srgbClr val="8B6914"/>
                </a:solidFill>
                <a:latin typeface="Calibri" pitchFamily="34" charset="0"/>
                <a:ea typeface="Calibri" pitchFamily="34" charset="-122"/>
                <a:cs typeface="Calibri" pitchFamily="34" charset="-120"/>
              </a:rPr>
              <a:t>Fragmented National Policy Vision </a:t>
            </a:r>
            <a:endParaRPr lang="en-US" sz="95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6">
    <p:bg>
      <p:bgPr>
        <a:solidFill>
          <a:srgbClr val="F4F6FA"/>
        </a:solidFill>
        <a:effectLst/>
      </p:bgPr>
    </p:bg>
    <p:spTree>
      <p:nvGrpSpPr>
        <p:cNvPr id="1" name=""/>
        <p:cNvGrpSpPr/>
        <p:nvPr/>
      </p:nvGrpSpPr>
      <p:grpSpPr>
        <a:xfrm>
          <a:off x="0" y="0"/>
          <a:ext cx="0" cy="0"/>
          <a:chOff x="0" y="0"/>
          <a:chExt cx="0" cy="0"/>
        </a:xfrm>
      </p:grpSpPr>
      <p:sp>
        <p:nvSpPr>
          <p:cNvPr id="2" name="Shape 0"/>
          <p:cNvSpPr/>
          <p:nvPr/>
        </p:nvSpPr>
        <p:spPr>
          <a:xfrm>
            <a:off x="0" y="0"/>
            <a:ext cx="9144000" cy="960120"/>
          </a:xfrm>
          <a:prstGeom prst="rect">
            <a:avLst/>
          </a:prstGeom>
          <a:solidFill>
            <a:srgbClr val="0D1F3C"/>
          </a:solidFill>
          <a:ln w="12700">
            <a:solidFill>
              <a:srgbClr val="0D1F3C"/>
            </a:solidFill>
            <a:prstDash val="solid"/>
          </a:ln>
        </p:spPr>
        <p:txBody>
          <a:bodyPr/>
          <a:lstStyle/>
          <a:p>
            <a:endParaRPr lang="en-IN"/>
          </a:p>
        </p:txBody>
      </p:sp>
      <p:sp>
        <p:nvSpPr>
          <p:cNvPr id="3" name="Shape 1"/>
          <p:cNvSpPr/>
          <p:nvPr/>
        </p:nvSpPr>
        <p:spPr>
          <a:xfrm>
            <a:off x="0" y="960120"/>
            <a:ext cx="9144000" cy="54864"/>
          </a:xfrm>
          <a:prstGeom prst="rect">
            <a:avLst/>
          </a:prstGeom>
          <a:solidFill>
            <a:srgbClr val="C9A84C"/>
          </a:solidFill>
          <a:ln w="12700">
            <a:solidFill>
              <a:srgbClr val="C9A84C"/>
            </a:solidFill>
            <a:prstDash val="solid"/>
          </a:ln>
        </p:spPr>
        <p:txBody>
          <a:bodyPr/>
          <a:lstStyle/>
          <a:p>
            <a:endParaRPr lang="en-IN"/>
          </a:p>
        </p:txBody>
      </p:sp>
      <p:sp>
        <p:nvSpPr>
          <p:cNvPr id="4" name="Text 2"/>
          <p:cNvSpPr/>
          <p:nvPr/>
        </p:nvSpPr>
        <p:spPr>
          <a:xfrm>
            <a:off x="365760" y="91440"/>
            <a:ext cx="7772400" cy="548640"/>
          </a:xfrm>
          <a:prstGeom prst="rect">
            <a:avLst/>
          </a:prstGeom>
          <a:noFill/>
          <a:ln/>
        </p:spPr>
        <p:txBody>
          <a:bodyPr wrap="square" lIns="0" tIns="0" rIns="0" bIns="0" rtlCol="0" anchor="ctr"/>
          <a:lstStyle/>
          <a:p>
            <a:pPr marL="0" indent="0">
              <a:buNone/>
            </a:pPr>
            <a:r>
              <a:rPr lang="en-US" sz="2200" b="1" dirty="0">
                <a:solidFill>
                  <a:srgbClr val="FFFFFF"/>
                </a:solidFill>
                <a:latin typeface="Georgia" panose="02040502050405020303" pitchFamily="18" charset="0"/>
                <a:ea typeface="Calibri" pitchFamily="34" charset="-122"/>
                <a:cs typeface="Calibri" pitchFamily="34" charset="-120"/>
              </a:rPr>
              <a:t>Assessment of Adequacy &amp; Policy Gaps</a:t>
            </a:r>
            <a:endParaRPr lang="en-US" sz="2200" dirty="0">
              <a:latin typeface="Georgia" panose="02040502050405020303" pitchFamily="18" charset="0"/>
            </a:endParaRPr>
          </a:p>
        </p:txBody>
      </p:sp>
      <p:sp>
        <p:nvSpPr>
          <p:cNvPr id="5" name="Text 3"/>
          <p:cNvSpPr/>
          <p:nvPr/>
        </p:nvSpPr>
        <p:spPr>
          <a:xfrm>
            <a:off x="365760" y="594360"/>
            <a:ext cx="7772400" cy="320040"/>
          </a:xfrm>
          <a:prstGeom prst="rect">
            <a:avLst/>
          </a:prstGeom>
          <a:noFill/>
          <a:ln/>
        </p:spPr>
        <p:txBody>
          <a:bodyPr wrap="square" lIns="0" tIns="0" rIns="0" bIns="0" rtlCol="0" anchor="ctr"/>
          <a:lstStyle/>
          <a:p>
            <a:pPr marL="0" indent="0">
              <a:buNone/>
            </a:pPr>
            <a:r>
              <a:rPr lang="en-US" sz="1100" i="1" dirty="0">
                <a:solidFill>
                  <a:srgbClr val="C9A84C"/>
                </a:solidFill>
                <a:latin typeface="Calibri" pitchFamily="34" charset="0"/>
                <a:ea typeface="Calibri" pitchFamily="34" charset="-122"/>
                <a:cs typeface="Calibri" pitchFamily="34" charset="-120"/>
              </a:rPr>
              <a:t>The existing framework is insufficient as seen across dimensions</a:t>
            </a:r>
            <a:endParaRPr lang="en-US" sz="1100" dirty="0"/>
          </a:p>
        </p:txBody>
      </p:sp>
      <p:sp>
        <p:nvSpPr>
          <p:cNvPr id="6" name="Shape 4"/>
          <p:cNvSpPr/>
          <p:nvPr/>
        </p:nvSpPr>
        <p:spPr>
          <a:xfrm>
            <a:off x="8503920" y="109728"/>
            <a:ext cx="502920" cy="274320"/>
          </a:xfrm>
          <a:prstGeom prst="rect">
            <a:avLst/>
          </a:prstGeom>
          <a:solidFill>
            <a:srgbClr val="C9A84C"/>
          </a:solidFill>
          <a:ln w="12700">
            <a:solidFill>
              <a:srgbClr val="C9A84C"/>
            </a:solidFill>
            <a:prstDash val="solid"/>
          </a:ln>
        </p:spPr>
        <p:txBody>
          <a:bodyPr/>
          <a:lstStyle/>
          <a:p>
            <a:endParaRPr lang="en-IN"/>
          </a:p>
        </p:txBody>
      </p:sp>
      <p:sp>
        <p:nvSpPr>
          <p:cNvPr id="7" name="Shape 5"/>
          <p:cNvSpPr/>
          <p:nvPr/>
        </p:nvSpPr>
        <p:spPr>
          <a:xfrm>
            <a:off x="274320" y="1097280"/>
            <a:ext cx="8595360" cy="502920"/>
          </a:xfrm>
          <a:prstGeom prst="rect">
            <a:avLst/>
          </a:prstGeom>
          <a:solidFill>
            <a:srgbClr val="0D1F3C"/>
          </a:solidFill>
          <a:ln w="12700">
            <a:noFill/>
            <a:prstDash val="solid"/>
          </a:ln>
        </p:spPr>
        <p:txBody>
          <a:bodyPr/>
          <a:lstStyle/>
          <a:p>
            <a:endParaRPr lang="en-IN"/>
          </a:p>
        </p:txBody>
      </p:sp>
      <p:sp>
        <p:nvSpPr>
          <p:cNvPr id="8" name="Text 6"/>
          <p:cNvSpPr/>
          <p:nvPr/>
        </p:nvSpPr>
        <p:spPr>
          <a:xfrm>
            <a:off x="365760" y="1143000"/>
            <a:ext cx="8412480" cy="384048"/>
          </a:xfrm>
          <a:prstGeom prst="rect">
            <a:avLst/>
          </a:prstGeom>
          <a:noFill/>
          <a:ln/>
        </p:spPr>
        <p:txBody>
          <a:bodyPr wrap="square" lIns="0" tIns="0" rIns="0" bIns="0" rtlCol="0" anchor="ctr"/>
          <a:lstStyle/>
          <a:p>
            <a:pPr marL="0" indent="0" algn="ctr">
              <a:buNone/>
            </a:pPr>
            <a:r>
              <a:rPr lang="en-US" sz="1200" b="1" dirty="0">
                <a:solidFill>
                  <a:srgbClr val="FFFFFF"/>
                </a:solidFill>
                <a:latin typeface="Calibri" pitchFamily="34" charset="0"/>
                <a:ea typeface="Calibri" pitchFamily="34" charset="-122"/>
                <a:cs typeface="Calibri" pitchFamily="34" charset="-120"/>
              </a:rPr>
              <a:t>Tau Ceti’s existing legal and policy framework does NOT adequately address SEP challenges</a:t>
            </a:r>
            <a:endParaRPr lang="en-US" sz="1200" dirty="0"/>
          </a:p>
        </p:txBody>
      </p:sp>
      <p:sp>
        <p:nvSpPr>
          <p:cNvPr id="9" name="Shape 7"/>
          <p:cNvSpPr/>
          <p:nvPr/>
        </p:nvSpPr>
        <p:spPr>
          <a:xfrm>
            <a:off x="274320" y="1737360"/>
            <a:ext cx="2743200" cy="1298448"/>
          </a:xfrm>
          <a:prstGeom prst="rect">
            <a:avLst/>
          </a:prstGeom>
          <a:solidFill>
            <a:srgbClr val="FFFFFF"/>
          </a:solidFill>
          <a:ln w="12700">
            <a:solidFill>
              <a:srgbClr val="D6DEE8"/>
            </a:solidFill>
            <a:prstDash val="solid"/>
          </a:ln>
          <a:effectLst>
            <a:outerShdw blurRad="101600" dist="38100" dir="8100000" algn="bl" rotWithShape="0">
              <a:srgbClr val="000000">
                <a:alpha val="12000"/>
              </a:srgbClr>
            </a:outerShdw>
          </a:effectLst>
        </p:spPr>
        <p:txBody>
          <a:bodyPr/>
          <a:lstStyle/>
          <a:p>
            <a:endParaRPr lang="en-IN"/>
          </a:p>
        </p:txBody>
      </p:sp>
      <p:sp>
        <p:nvSpPr>
          <p:cNvPr id="10" name="Shape 8"/>
          <p:cNvSpPr/>
          <p:nvPr/>
        </p:nvSpPr>
        <p:spPr>
          <a:xfrm>
            <a:off x="274320" y="1737360"/>
            <a:ext cx="2743200" cy="73152"/>
          </a:xfrm>
          <a:prstGeom prst="rect">
            <a:avLst/>
          </a:prstGeom>
          <a:solidFill>
            <a:srgbClr val="1A6B7C"/>
          </a:solidFill>
          <a:ln w="12700">
            <a:noFill/>
            <a:prstDash val="solid"/>
          </a:ln>
        </p:spPr>
        <p:txBody>
          <a:bodyPr/>
          <a:lstStyle/>
          <a:p>
            <a:endParaRPr lang="en-IN"/>
          </a:p>
        </p:txBody>
      </p:sp>
      <p:sp>
        <p:nvSpPr>
          <p:cNvPr id="11" name="Text 9"/>
          <p:cNvSpPr/>
          <p:nvPr/>
        </p:nvSpPr>
        <p:spPr>
          <a:xfrm>
            <a:off x="384048" y="1847088"/>
            <a:ext cx="2514600" cy="292608"/>
          </a:xfrm>
          <a:prstGeom prst="rect">
            <a:avLst/>
          </a:prstGeom>
          <a:noFill/>
          <a:ln/>
        </p:spPr>
        <p:txBody>
          <a:bodyPr wrap="square" lIns="0" tIns="0" rIns="0" bIns="0" rtlCol="0" anchor="ctr"/>
          <a:lstStyle/>
          <a:p>
            <a:pPr marL="0" indent="0">
              <a:buNone/>
            </a:pPr>
            <a:r>
              <a:rPr lang="en-US" sz="1100" b="1" dirty="0">
                <a:solidFill>
                  <a:srgbClr val="1A6B7C"/>
                </a:solidFill>
                <a:latin typeface="Calibri" pitchFamily="34" charset="0"/>
                <a:ea typeface="Calibri" pitchFamily="34" charset="-122"/>
                <a:cs typeface="Calibri" pitchFamily="34" charset="-120"/>
              </a:rPr>
              <a:t>⚠️  Enforcement &amp; Hold-Up</a:t>
            </a:r>
            <a:endParaRPr lang="en-US" sz="1100" dirty="0">
              <a:solidFill>
                <a:srgbClr val="1A6B7C"/>
              </a:solidFill>
            </a:endParaRPr>
          </a:p>
        </p:txBody>
      </p:sp>
      <p:sp>
        <p:nvSpPr>
          <p:cNvPr id="12" name="Text 10"/>
          <p:cNvSpPr/>
          <p:nvPr/>
        </p:nvSpPr>
        <p:spPr>
          <a:xfrm>
            <a:off x="384048" y="2148840"/>
            <a:ext cx="2514600" cy="822960"/>
          </a:xfrm>
          <a:prstGeom prst="rect">
            <a:avLst/>
          </a:prstGeom>
          <a:noFill/>
          <a:ln/>
        </p:spPr>
        <p:txBody>
          <a:bodyPr wrap="square" lIns="0" tIns="0" rIns="0" bIns="0" rtlCol="0" anchor="ctr"/>
          <a:lstStyle/>
          <a:p>
            <a:pPr marL="0" indent="0">
              <a:buNone/>
            </a:pPr>
            <a:r>
              <a:rPr lang="en-US" sz="900" dirty="0">
                <a:solidFill>
                  <a:srgbClr val="0D1F3C"/>
                </a:solidFill>
                <a:latin typeface="Calibri" pitchFamily="34" charset="0"/>
                <a:ea typeface="Calibri" pitchFamily="34" charset="-122"/>
                <a:cs typeface="Calibri" pitchFamily="34" charset="-120"/>
              </a:rPr>
              <a:t>No pre-injunction FRAND negotiation requirement. Ex parte orders create hold-up. Royalties calculated at device level.</a:t>
            </a:r>
            <a:endParaRPr lang="en-US" sz="900" dirty="0"/>
          </a:p>
        </p:txBody>
      </p:sp>
      <p:sp>
        <p:nvSpPr>
          <p:cNvPr id="13" name="Shape 11"/>
          <p:cNvSpPr/>
          <p:nvPr/>
        </p:nvSpPr>
        <p:spPr>
          <a:xfrm>
            <a:off x="3246120" y="1737360"/>
            <a:ext cx="2743200" cy="1298448"/>
          </a:xfrm>
          <a:prstGeom prst="rect">
            <a:avLst/>
          </a:prstGeom>
          <a:solidFill>
            <a:srgbClr val="FFFFFF"/>
          </a:solidFill>
          <a:ln w="12700">
            <a:solidFill>
              <a:srgbClr val="D6DEE8"/>
            </a:solidFill>
            <a:prstDash val="solid"/>
          </a:ln>
          <a:effectLst>
            <a:outerShdw blurRad="101600" dist="38100" dir="8100000" algn="bl" rotWithShape="0">
              <a:srgbClr val="000000">
                <a:alpha val="12000"/>
              </a:srgbClr>
            </a:outerShdw>
          </a:effectLst>
        </p:spPr>
        <p:txBody>
          <a:bodyPr/>
          <a:lstStyle/>
          <a:p>
            <a:endParaRPr lang="en-IN"/>
          </a:p>
        </p:txBody>
      </p:sp>
      <p:sp>
        <p:nvSpPr>
          <p:cNvPr id="14" name="Shape 12"/>
          <p:cNvSpPr/>
          <p:nvPr/>
        </p:nvSpPr>
        <p:spPr>
          <a:xfrm>
            <a:off x="3246120" y="1737360"/>
            <a:ext cx="2743200" cy="73152"/>
          </a:xfrm>
          <a:prstGeom prst="rect">
            <a:avLst/>
          </a:prstGeom>
          <a:solidFill>
            <a:srgbClr val="1A6B7C"/>
          </a:solidFill>
          <a:ln w="12700">
            <a:noFill/>
            <a:prstDash val="solid"/>
          </a:ln>
        </p:spPr>
        <p:txBody>
          <a:bodyPr/>
          <a:lstStyle/>
          <a:p>
            <a:endParaRPr lang="en-IN"/>
          </a:p>
        </p:txBody>
      </p:sp>
      <p:sp>
        <p:nvSpPr>
          <p:cNvPr id="15" name="Text 13"/>
          <p:cNvSpPr/>
          <p:nvPr/>
        </p:nvSpPr>
        <p:spPr>
          <a:xfrm>
            <a:off x="3355848" y="1847088"/>
            <a:ext cx="2514600" cy="292608"/>
          </a:xfrm>
          <a:prstGeom prst="rect">
            <a:avLst/>
          </a:prstGeom>
          <a:noFill/>
          <a:ln/>
        </p:spPr>
        <p:txBody>
          <a:bodyPr wrap="square" lIns="0" tIns="0" rIns="0" bIns="0" rtlCol="0" anchor="ctr"/>
          <a:lstStyle/>
          <a:p>
            <a:pPr marL="0" indent="0">
              <a:buNone/>
            </a:pPr>
            <a:r>
              <a:rPr lang="en-US" sz="1100" b="1" dirty="0">
                <a:solidFill>
                  <a:srgbClr val="1A6B7C"/>
                </a:solidFill>
                <a:latin typeface="Calibri" pitchFamily="34" charset="0"/>
                <a:ea typeface="Calibri" pitchFamily="34" charset="-122"/>
                <a:cs typeface="Calibri" pitchFamily="34" charset="-120"/>
              </a:rPr>
              <a:t>🔒  Competition Oversight</a:t>
            </a:r>
            <a:endParaRPr lang="en-US" sz="1100" dirty="0">
              <a:solidFill>
                <a:srgbClr val="1A6B7C"/>
              </a:solidFill>
            </a:endParaRPr>
          </a:p>
        </p:txBody>
      </p:sp>
      <p:sp>
        <p:nvSpPr>
          <p:cNvPr id="16" name="Text 14"/>
          <p:cNvSpPr/>
          <p:nvPr/>
        </p:nvSpPr>
        <p:spPr>
          <a:xfrm>
            <a:off x="3355848" y="2148840"/>
            <a:ext cx="2514600" cy="822960"/>
          </a:xfrm>
          <a:prstGeom prst="rect">
            <a:avLst/>
          </a:prstGeom>
          <a:noFill/>
          <a:ln/>
        </p:spPr>
        <p:txBody>
          <a:bodyPr wrap="square" lIns="0" tIns="0" rIns="0" bIns="0" rtlCol="0" anchor="ctr"/>
          <a:lstStyle/>
          <a:p>
            <a:pPr marL="0" indent="0">
              <a:buNone/>
            </a:pPr>
            <a:r>
              <a:rPr lang="en-US" sz="900" dirty="0">
                <a:solidFill>
                  <a:srgbClr val="0D1F3C"/>
                </a:solidFill>
                <a:latin typeface="Calibri" pitchFamily="34" charset="0"/>
                <a:ea typeface="Calibri" pitchFamily="34" charset="-122"/>
                <a:cs typeface="Calibri" pitchFamily="34" charset="-120"/>
              </a:rPr>
              <a:t>CCI ousted from SEP disputes. Private settlements can terminate in rem proceedings. Dominant SEP holders evade scrutiny.</a:t>
            </a:r>
            <a:endParaRPr lang="en-US" sz="900" dirty="0"/>
          </a:p>
        </p:txBody>
      </p:sp>
      <p:sp>
        <p:nvSpPr>
          <p:cNvPr id="17" name="Shape 15"/>
          <p:cNvSpPr/>
          <p:nvPr/>
        </p:nvSpPr>
        <p:spPr>
          <a:xfrm>
            <a:off x="6217920" y="1737360"/>
            <a:ext cx="2743200" cy="1298448"/>
          </a:xfrm>
          <a:prstGeom prst="rect">
            <a:avLst/>
          </a:prstGeom>
          <a:solidFill>
            <a:srgbClr val="FFFFFF"/>
          </a:solidFill>
          <a:ln w="12700">
            <a:solidFill>
              <a:srgbClr val="D6DEE8"/>
            </a:solidFill>
            <a:prstDash val="solid"/>
          </a:ln>
          <a:effectLst>
            <a:outerShdw blurRad="101600" dist="38100" dir="8100000" algn="bl" rotWithShape="0">
              <a:srgbClr val="000000">
                <a:alpha val="12000"/>
              </a:srgbClr>
            </a:outerShdw>
          </a:effectLst>
        </p:spPr>
        <p:txBody>
          <a:bodyPr/>
          <a:lstStyle/>
          <a:p>
            <a:endParaRPr lang="en-IN"/>
          </a:p>
        </p:txBody>
      </p:sp>
      <p:sp>
        <p:nvSpPr>
          <p:cNvPr id="18" name="Shape 16"/>
          <p:cNvSpPr/>
          <p:nvPr/>
        </p:nvSpPr>
        <p:spPr>
          <a:xfrm>
            <a:off x="6217920" y="1737360"/>
            <a:ext cx="2743200" cy="73152"/>
          </a:xfrm>
          <a:prstGeom prst="rect">
            <a:avLst/>
          </a:prstGeom>
          <a:solidFill>
            <a:srgbClr val="1A6B7C"/>
          </a:solidFill>
          <a:ln w="12700">
            <a:noFill/>
            <a:prstDash val="solid"/>
          </a:ln>
        </p:spPr>
        <p:txBody>
          <a:bodyPr/>
          <a:lstStyle/>
          <a:p>
            <a:endParaRPr lang="en-IN"/>
          </a:p>
        </p:txBody>
      </p:sp>
      <p:sp>
        <p:nvSpPr>
          <p:cNvPr id="19" name="Text 17"/>
          <p:cNvSpPr/>
          <p:nvPr/>
        </p:nvSpPr>
        <p:spPr>
          <a:xfrm>
            <a:off x="6327648" y="1847088"/>
            <a:ext cx="2514600" cy="292608"/>
          </a:xfrm>
          <a:prstGeom prst="rect">
            <a:avLst/>
          </a:prstGeom>
          <a:noFill/>
          <a:ln/>
        </p:spPr>
        <p:txBody>
          <a:bodyPr wrap="square" lIns="0" tIns="0" rIns="0" bIns="0" rtlCol="0" anchor="ctr"/>
          <a:lstStyle/>
          <a:p>
            <a:pPr marL="0" indent="0">
              <a:buNone/>
            </a:pPr>
            <a:r>
              <a:rPr lang="en-US" sz="1100" b="1" dirty="0">
                <a:solidFill>
                  <a:srgbClr val="1A6B7C"/>
                </a:solidFill>
                <a:latin typeface="Calibri" pitchFamily="34" charset="0"/>
                <a:ea typeface="Calibri" pitchFamily="34" charset="-122"/>
                <a:cs typeface="Calibri" pitchFamily="34" charset="-120"/>
              </a:rPr>
              <a:t>💾  Software Patent §3(k)</a:t>
            </a:r>
            <a:endParaRPr lang="en-US" sz="1100" dirty="0">
              <a:solidFill>
                <a:srgbClr val="1A6B7C"/>
              </a:solidFill>
            </a:endParaRPr>
          </a:p>
        </p:txBody>
      </p:sp>
      <p:sp>
        <p:nvSpPr>
          <p:cNvPr id="20" name="Text 18"/>
          <p:cNvSpPr/>
          <p:nvPr/>
        </p:nvSpPr>
        <p:spPr>
          <a:xfrm>
            <a:off x="6327648" y="2148840"/>
            <a:ext cx="2514600" cy="822960"/>
          </a:xfrm>
          <a:prstGeom prst="rect">
            <a:avLst/>
          </a:prstGeom>
          <a:noFill/>
          <a:ln/>
        </p:spPr>
        <p:txBody>
          <a:bodyPr wrap="square" lIns="0" tIns="0" rIns="0" bIns="0" rtlCol="0" anchor="ctr"/>
          <a:lstStyle/>
          <a:p>
            <a:pPr marL="0" indent="0">
              <a:buNone/>
            </a:pPr>
            <a:r>
              <a:rPr lang="en-US" sz="900" dirty="0">
                <a:solidFill>
                  <a:srgbClr val="0D1F3C"/>
                </a:solidFill>
                <a:latin typeface="Calibri" pitchFamily="34" charset="0"/>
                <a:ea typeface="Calibri" pitchFamily="34" charset="-122"/>
                <a:cs typeface="Calibri" pitchFamily="34" charset="-120"/>
              </a:rPr>
              <a:t>Divided jurisprudence; undefined ‘technical effect’; erroneous grants create unavoidable monopolies; erroneous exclusions harm innovators.</a:t>
            </a:r>
            <a:endParaRPr lang="en-US" sz="900" dirty="0"/>
          </a:p>
        </p:txBody>
      </p:sp>
      <p:sp>
        <p:nvSpPr>
          <p:cNvPr id="21" name="Shape 19"/>
          <p:cNvSpPr/>
          <p:nvPr/>
        </p:nvSpPr>
        <p:spPr>
          <a:xfrm>
            <a:off x="1755648" y="3154680"/>
            <a:ext cx="2743200" cy="1298448"/>
          </a:xfrm>
          <a:prstGeom prst="rect">
            <a:avLst/>
          </a:prstGeom>
          <a:solidFill>
            <a:srgbClr val="FFFFFF"/>
          </a:solidFill>
          <a:ln w="12700">
            <a:solidFill>
              <a:srgbClr val="D6DEE8"/>
            </a:solidFill>
            <a:prstDash val="solid"/>
          </a:ln>
          <a:effectLst>
            <a:outerShdw blurRad="101600" dist="38100" dir="8100000" algn="bl" rotWithShape="0">
              <a:srgbClr val="000000">
                <a:alpha val="12000"/>
              </a:srgbClr>
            </a:outerShdw>
          </a:effectLst>
        </p:spPr>
        <p:txBody>
          <a:bodyPr/>
          <a:lstStyle/>
          <a:p>
            <a:endParaRPr lang="en-IN"/>
          </a:p>
        </p:txBody>
      </p:sp>
      <p:sp>
        <p:nvSpPr>
          <p:cNvPr id="22" name="Shape 20"/>
          <p:cNvSpPr/>
          <p:nvPr/>
        </p:nvSpPr>
        <p:spPr>
          <a:xfrm>
            <a:off x="1755648" y="3154680"/>
            <a:ext cx="2743200" cy="73152"/>
          </a:xfrm>
          <a:prstGeom prst="rect">
            <a:avLst/>
          </a:prstGeom>
          <a:solidFill>
            <a:srgbClr val="1A6B7C"/>
          </a:solidFill>
          <a:ln w="12700">
            <a:noFill/>
            <a:prstDash val="solid"/>
          </a:ln>
        </p:spPr>
        <p:txBody>
          <a:bodyPr/>
          <a:lstStyle/>
          <a:p>
            <a:endParaRPr lang="en-IN"/>
          </a:p>
        </p:txBody>
      </p:sp>
      <p:sp>
        <p:nvSpPr>
          <p:cNvPr id="23" name="Text 21"/>
          <p:cNvSpPr/>
          <p:nvPr/>
        </p:nvSpPr>
        <p:spPr>
          <a:xfrm>
            <a:off x="1865376" y="3264408"/>
            <a:ext cx="2514600" cy="292608"/>
          </a:xfrm>
          <a:prstGeom prst="rect">
            <a:avLst/>
          </a:prstGeom>
          <a:noFill/>
          <a:ln/>
        </p:spPr>
        <p:txBody>
          <a:bodyPr wrap="square" lIns="0" tIns="0" rIns="0" bIns="0" rtlCol="0" anchor="ctr"/>
          <a:lstStyle/>
          <a:p>
            <a:pPr marL="0" indent="0">
              <a:buNone/>
            </a:pPr>
            <a:r>
              <a:rPr lang="en-US" sz="1100" b="1" dirty="0">
                <a:solidFill>
                  <a:srgbClr val="1A6B7C"/>
                </a:solidFill>
                <a:latin typeface="Calibri" pitchFamily="34" charset="0"/>
                <a:ea typeface="Calibri" pitchFamily="34" charset="-122"/>
                <a:cs typeface="Calibri" pitchFamily="34" charset="-120"/>
              </a:rPr>
              <a:t>🔍  Information Asymmetry</a:t>
            </a:r>
            <a:endParaRPr lang="en-US" sz="1100" dirty="0">
              <a:solidFill>
                <a:srgbClr val="1A6B7C"/>
              </a:solidFill>
            </a:endParaRPr>
          </a:p>
        </p:txBody>
      </p:sp>
      <p:sp>
        <p:nvSpPr>
          <p:cNvPr id="24" name="Text 22"/>
          <p:cNvSpPr/>
          <p:nvPr/>
        </p:nvSpPr>
        <p:spPr>
          <a:xfrm>
            <a:off x="1865376" y="3566160"/>
            <a:ext cx="2514600" cy="822960"/>
          </a:xfrm>
          <a:prstGeom prst="rect">
            <a:avLst/>
          </a:prstGeom>
          <a:noFill/>
          <a:ln/>
        </p:spPr>
        <p:txBody>
          <a:bodyPr wrap="square" lIns="0" tIns="0" rIns="0" bIns="0" rtlCol="0" anchor="ctr"/>
          <a:lstStyle/>
          <a:p>
            <a:pPr marL="0" indent="0">
              <a:buNone/>
            </a:pPr>
            <a:r>
              <a:rPr lang="en-US" sz="900" dirty="0">
                <a:solidFill>
                  <a:srgbClr val="0D1F3C"/>
                </a:solidFill>
                <a:latin typeface="Calibri" pitchFamily="34" charset="0"/>
                <a:ea typeface="Calibri" pitchFamily="34" charset="-122"/>
                <a:cs typeface="Calibri" pitchFamily="34" charset="-120"/>
              </a:rPr>
              <a:t>No public SEP registry; mandatory NDAs prevent benchmarking; implementers cannot verify essentiality claims.</a:t>
            </a:r>
            <a:endParaRPr lang="en-US" sz="900" dirty="0"/>
          </a:p>
        </p:txBody>
      </p:sp>
      <p:sp>
        <p:nvSpPr>
          <p:cNvPr id="25" name="Shape 23"/>
          <p:cNvSpPr/>
          <p:nvPr/>
        </p:nvSpPr>
        <p:spPr>
          <a:xfrm>
            <a:off x="4727448" y="3154680"/>
            <a:ext cx="2743200" cy="1298448"/>
          </a:xfrm>
          <a:prstGeom prst="rect">
            <a:avLst/>
          </a:prstGeom>
          <a:solidFill>
            <a:srgbClr val="FFFFFF"/>
          </a:solidFill>
          <a:ln w="12700">
            <a:solidFill>
              <a:srgbClr val="D6DEE8"/>
            </a:solidFill>
            <a:prstDash val="solid"/>
          </a:ln>
          <a:effectLst>
            <a:outerShdw blurRad="101600" dist="38100" dir="8100000" algn="bl" rotWithShape="0">
              <a:srgbClr val="000000">
                <a:alpha val="12000"/>
              </a:srgbClr>
            </a:outerShdw>
          </a:effectLst>
        </p:spPr>
        <p:txBody>
          <a:bodyPr/>
          <a:lstStyle/>
          <a:p>
            <a:endParaRPr lang="en-IN"/>
          </a:p>
        </p:txBody>
      </p:sp>
      <p:sp>
        <p:nvSpPr>
          <p:cNvPr id="26" name="Shape 24"/>
          <p:cNvSpPr/>
          <p:nvPr/>
        </p:nvSpPr>
        <p:spPr>
          <a:xfrm>
            <a:off x="4727448" y="3154680"/>
            <a:ext cx="2743200" cy="73152"/>
          </a:xfrm>
          <a:prstGeom prst="rect">
            <a:avLst/>
          </a:prstGeom>
          <a:solidFill>
            <a:srgbClr val="1A6B7C"/>
          </a:solidFill>
          <a:ln w="12700">
            <a:solidFill>
              <a:srgbClr val="1A6B7C"/>
            </a:solidFill>
            <a:prstDash val="solid"/>
          </a:ln>
        </p:spPr>
        <p:txBody>
          <a:bodyPr/>
          <a:lstStyle/>
          <a:p>
            <a:endParaRPr lang="en-IN"/>
          </a:p>
        </p:txBody>
      </p:sp>
      <p:sp>
        <p:nvSpPr>
          <p:cNvPr id="27" name="Text 25"/>
          <p:cNvSpPr/>
          <p:nvPr/>
        </p:nvSpPr>
        <p:spPr>
          <a:xfrm>
            <a:off x="4837176" y="3264408"/>
            <a:ext cx="2514600" cy="292608"/>
          </a:xfrm>
          <a:prstGeom prst="rect">
            <a:avLst/>
          </a:prstGeom>
          <a:noFill/>
          <a:ln/>
        </p:spPr>
        <p:txBody>
          <a:bodyPr wrap="square" lIns="0" tIns="0" rIns="0" bIns="0" rtlCol="0" anchor="ctr"/>
          <a:lstStyle/>
          <a:p>
            <a:pPr marL="0" indent="0">
              <a:buNone/>
            </a:pPr>
            <a:r>
              <a:rPr lang="en-US" sz="1100" b="1" dirty="0">
                <a:solidFill>
                  <a:srgbClr val="1A6B7C"/>
                </a:solidFill>
                <a:latin typeface="Calibri" pitchFamily="34" charset="0"/>
                <a:ea typeface="Calibri" pitchFamily="34" charset="-122"/>
                <a:cs typeface="Calibri" pitchFamily="34" charset="-120"/>
              </a:rPr>
              <a:t>🌐  MSME &amp; International</a:t>
            </a:r>
            <a:endParaRPr lang="en-US" sz="1100" dirty="0">
              <a:solidFill>
                <a:srgbClr val="1A6B7C"/>
              </a:solidFill>
            </a:endParaRPr>
          </a:p>
        </p:txBody>
      </p:sp>
      <p:sp>
        <p:nvSpPr>
          <p:cNvPr id="28" name="Text 26"/>
          <p:cNvSpPr/>
          <p:nvPr/>
        </p:nvSpPr>
        <p:spPr>
          <a:xfrm>
            <a:off x="4837176" y="3566160"/>
            <a:ext cx="2514600" cy="822960"/>
          </a:xfrm>
          <a:prstGeom prst="rect">
            <a:avLst/>
          </a:prstGeom>
          <a:noFill/>
          <a:ln/>
        </p:spPr>
        <p:txBody>
          <a:bodyPr wrap="square" lIns="0" tIns="0" rIns="0" bIns="0" rtlCol="0" anchor="ctr"/>
          <a:lstStyle/>
          <a:p>
            <a:pPr marL="0" indent="0">
              <a:buNone/>
            </a:pPr>
            <a:r>
              <a:rPr lang="en-US" sz="900" dirty="0">
                <a:solidFill>
                  <a:srgbClr val="0D1F3C"/>
                </a:solidFill>
                <a:latin typeface="Calibri" pitchFamily="34" charset="0"/>
                <a:ea typeface="Calibri" pitchFamily="34" charset="-122"/>
                <a:cs typeface="Calibri" pitchFamily="34" charset="-120"/>
              </a:rPr>
              <a:t>No support for SMEs; no ADR framework; no comity mechanism for ASI/AASI conflicts; fragmented national SEP policy.</a:t>
            </a:r>
            <a:endParaRPr lang="en-US" sz="9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4">
    <p:bg>
      <p:bgPr>
        <a:solidFill>
          <a:srgbClr val="F4F6FA"/>
        </a:solidFill>
        <a:effectLst/>
      </p:bgPr>
    </p:bg>
    <p:spTree>
      <p:nvGrpSpPr>
        <p:cNvPr id="1" name=""/>
        <p:cNvGrpSpPr/>
        <p:nvPr/>
      </p:nvGrpSpPr>
      <p:grpSpPr>
        <a:xfrm>
          <a:off x="0" y="0"/>
          <a:ext cx="0" cy="0"/>
          <a:chOff x="0" y="0"/>
          <a:chExt cx="0" cy="0"/>
        </a:xfrm>
      </p:grpSpPr>
      <p:sp>
        <p:nvSpPr>
          <p:cNvPr id="2" name="Shape 0"/>
          <p:cNvSpPr/>
          <p:nvPr/>
        </p:nvSpPr>
        <p:spPr>
          <a:xfrm>
            <a:off x="0" y="0"/>
            <a:ext cx="9144000" cy="960120"/>
          </a:xfrm>
          <a:prstGeom prst="rect">
            <a:avLst/>
          </a:prstGeom>
          <a:solidFill>
            <a:srgbClr val="0D1F3C"/>
          </a:solidFill>
          <a:ln w="12700">
            <a:solidFill>
              <a:srgbClr val="0D1F3C"/>
            </a:solidFill>
            <a:prstDash val="solid"/>
          </a:ln>
        </p:spPr>
        <p:txBody>
          <a:bodyPr/>
          <a:lstStyle/>
          <a:p>
            <a:endParaRPr lang="en-IN"/>
          </a:p>
        </p:txBody>
      </p:sp>
      <p:sp>
        <p:nvSpPr>
          <p:cNvPr id="3" name="Shape 1"/>
          <p:cNvSpPr/>
          <p:nvPr/>
        </p:nvSpPr>
        <p:spPr>
          <a:xfrm>
            <a:off x="0" y="960120"/>
            <a:ext cx="9144000" cy="54864"/>
          </a:xfrm>
          <a:prstGeom prst="rect">
            <a:avLst/>
          </a:prstGeom>
          <a:solidFill>
            <a:srgbClr val="C9A84C"/>
          </a:solidFill>
          <a:ln w="12700">
            <a:solidFill>
              <a:srgbClr val="C9A84C"/>
            </a:solidFill>
            <a:prstDash val="solid"/>
          </a:ln>
        </p:spPr>
        <p:txBody>
          <a:bodyPr/>
          <a:lstStyle/>
          <a:p>
            <a:endParaRPr lang="en-IN"/>
          </a:p>
        </p:txBody>
      </p:sp>
      <p:sp>
        <p:nvSpPr>
          <p:cNvPr id="4" name="Text 2"/>
          <p:cNvSpPr/>
          <p:nvPr/>
        </p:nvSpPr>
        <p:spPr>
          <a:xfrm>
            <a:off x="365760" y="91440"/>
            <a:ext cx="7772400" cy="548640"/>
          </a:xfrm>
          <a:prstGeom prst="rect">
            <a:avLst/>
          </a:prstGeom>
          <a:noFill/>
          <a:ln/>
        </p:spPr>
        <p:txBody>
          <a:bodyPr wrap="square" lIns="0" tIns="0" rIns="0" bIns="0" rtlCol="0" anchor="ctr"/>
          <a:lstStyle/>
          <a:p>
            <a:pPr marL="0" indent="0">
              <a:buNone/>
            </a:pPr>
            <a:r>
              <a:rPr lang="en-US" sz="2200" b="1" dirty="0">
                <a:solidFill>
                  <a:srgbClr val="FFFFFF"/>
                </a:solidFill>
                <a:latin typeface="Georgia" panose="02040502050405020303" pitchFamily="18" charset="0"/>
                <a:ea typeface="Calibri" pitchFamily="34" charset="-122"/>
                <a:cs typeface="Calibri" pitchFamily="34" charset="-120"/>
              </a:rPr>
              <a:t>Domestic Jurisprudence</a:t>
            </a:r>
            <a:endParaRPr lang="en-US" sz="2200" dirty="0">
              <a:latin typeface="Georgia" panose="02040502050405020303" pitchFamily="18" charset="0"/>
            </a:endParaRPr>
          </a:p>
        </p:txBody>
      </p:sp>
      <p:sp>
        <p:nvSpPr>
          <p:cNvPr id="5" name="Text 3"/>
          <p:cNvSpPr/>
          <p:nvPr/>
        </p:nvSpPr>
        <p:spPr>
          <a:xfrm>
            <a:off x="365760" y="594360"/>
            <a:ext cx="7772400" cy="320040"/>
          </a:xfrm>
          <a:prstGeom prst="rect">
            <a:avLst/>
          </a:prstGeom>
          <a:noFill/>
          <a:ln/>
        </p:spPr>
        <p:txBody>
          <a:bodyPr wrap="square" lIns="0" tIns="0" rIns="0" bIns="0" rtlCol="0" anchor="ctr"/>
          <a:lstStyle/>
          <a:p>
            <a:pPr marL="0" indent="0">
              <a:buNone/>
            </a:pPr>
            <a:r>
              <a:rPr lang="en-US" sz="1100" i="1" dirty="0">
                <a:solidFill>
                  <a:srgbClr val="C9A84C"/>
                </a:solidFill>
                <a:latin typeface="Calibri" pitchFamily="34" charset="0"/>
                <a:ea typeface="Calibri" pitchFamily="34" charset="-122"/>
                <a:cs typeface="Calibri" pitchFamily="34" charset="-120"/>
              </a:rPr>
              <a:t>Laws of Tau Ceti are pari materia with India — Indian precedents fully applicable</a:t>
            </a:r>
            <a:endParaRPr lang="en-US" sz="1100" dirty="0"/>
          </a:p>
        </p:txBody>
      </p:sp>
      <p:sp>
        <p:nvSpPr>
          <p:cNvPr id="6" name="Shape 4"/>
          <p:cNvSpPr/>
          <p:nvPr/>
        </p:nvSpPr>
        <p:spPr>
          <a:xfrm>
            <a:off x="8503920" y="109728"/>
            <a:ext cx="502920" cy="274320"/>
          </a:xfrm>
          <a:prstGeom prst="rect">
            <a:avLst/>
          </a:prstGeom>
          <a:solidFill>
            <a:srgbClr val="C9A84C"/>
          </a:solidFill>
          <a:ln w="12700">
            <a:solidFill>
              <a:srgbClr val="C9A84C"/>
            </a:solidFill>
            <a:prstDash val="solid"/>
          </a:ln>
        </p:spPr>
        <p:txBody>
          <a:bodyPr/>
          <a:lstStyle/>
          <a:p>
            <a:endParaRPr lang="en-IN"/>
          </a:p>
        </p:txBody>
      </p:sp>
      <p:sp>
        <p:nvSpPr>
          <p:cNvPr id="35" name="Shape 2">
            <a:extLst>
              <a:ext uri="{FF2B5EF4-FFF2-40B4-BE49-F238E27FC236}">
                <a16:creationId xmlns:a16="http://schemas.microsoft.com/office/drawing/2014/main" id="{638ADD51-7DB2-A10E-4552-306F5F4A3087}"/>
              </a:ext>
            </a:extLst>
          </p:cNvPr>
          <p:cNvSpPr/>
          <p:nvPr/>
        </p:nvSpPr>
        <p:spPr>
          <a:xfrm>
            <a:off x="137160" y="1087053"/>
            <a:ext cx="2697480" cy="3840480"/>
          </a:xfrm>
          <a:prstGeom prst="rect">
            <a:avLst/>
          </a:prstGeom>
          <a:solidFill>
            <a:srgbClr val="FFFFFF"/>
          </a:solidFill>
          <a:ln/>
          <a:effectLst>
            <a:outerShdw blurRad="50800" dist="25400" dir="8100000" algn="bl" rotWithShape="0">
              <a:srgbClr val="000000">
                <a:alpha val="12000"/>
              </a:srgbClr>
            </a:outerShdw>
          </a:effectLst>
        </p:spPr>
        <p:txBody>
          <a:bodyPr/>
          <a:lstStyle/>
          <a:p>
            <a:endParaRPr lang="en-IN" dirty="0"/>
          </a:p>
        </p:txBody>
      </p:sp>
      <p:sp>
        <p:nvSpPr>
          <p:cNvPr id="36" name="Shape 3">
            <a:extLst>
              <a:ext uri="{FF2B5EF4-FFF2-40B4-BE49-F238E27FC236}">
                <a16:creationId xmlns:a16="http://schemas.microsoft.com/office/drawing/2014/main" id="{9CCFC4B6-D952-0760-7C45-763E4A4167B0}"/>
              </a:ext>
            </a:extLst>
          </p:cNvPr>
          <p:cNvSpPr/>
          <p:nvPr/>
        </p:nvSpPr>
        <p:spPr>
          <a:xfrm>
            <a:off x="137160" y="1087053"/>
            <a:ext cx="2697480" cy="457200"/>
          </a:xfrm>
          <a:prstGeom prst="rect">
            <a:avLst/>
          </a:prstGeom>
          <a:solidFill>
            <a:srgbClr val="1A5276"/>
          </a:solidFill>
          <a:ln/>
        </p:spPr>
        <p:txBody>
          <a:bodyPr/>
          <a:lstStyle/>
          <a:p>
            <a:endParaRPr lang="en-IN" dirty="0"/>
          </a:p>
        </p:txBody>
      </p:sp>
      <p:sp>
        <p:nvSpPr>
          <p:cNvPr id="37" name="Shape 2">
            <a:extLst>
              <a:ext uri="{FF2B5EF4-FFF2-40B4-BE49-F238E27FC236}">
                <a16:creationId xmlns:a16="http://schemas.microsoft.com/office/drawing/2014/main" id="{8B067210-63AD-4B6E-1F83-83C74A4A2681}"/>
              </a:ext>
            </a:extLst>
          </p:cNvPr>
          <p:cNvSpPr/>
          <p:nvPr/>
        </p:nvSpPr>
        <p:spPr>
          <a:xfrm>
            <a:off x="3223260" y="1087053"/>
            <a:ext cx="2697480" cy="3840480"/>
          </a:xfrm>
          <a:prstGeom prst="rect">
            <a:avLst/>
          </a:prstGeom>
          <a:solidFill>
            <a:srgbClr val="FFFFFF"/>
          </a:solidFill>
          <a:ln/>
          <a:effectLst>
            <a:outerShdw blurRad="50800" dist="25400" dir="8100000" algn="bl" rotWithShape="0">
              <a:srgbClr val="000000">
                <a:alpha val="12000"/>
              </a:srgbClr>
            </a:outerShdw>
          </a:effectLst>
        </p:spPr>
        <p:txBody>
          <a:bodyPr/>
          <a:lstStyle/>
          <a:p>
            <a:r>
              <a:rPr lang="en-IN" dirty="0"/>
              <a:t>n</a:t>
            </a:r>
          </a:p>
        </p:txBody>
      </p:sp>
      <p:sp>
        <p:nvSpPr>
          <p:cNvPr id="38" name="Shape 3">
            <a:extLst>
              <a:ext uri="{FF2B5EF4-FFF2-40B4-BE49-F238E27FC236}">
                <a16:creationId xmlns:a16="http://schemas.microsoft.com/office/drawing/2014/main" id="{3A7237BA-3A84-FD9D-9F9E-6104606B7E41}"/>
              </a:ext>
            </a:extLst>
          </p:cNvPr>
          <p:cNvSpPr/>
          <p:nvPr/>
        </p:nvSpPr>
        <p:spPr>
          <a:xfrm>
            <a:off x="3223260" y="1087053"/>
            <a:ext cx="2697480" cy="457200"/>
          </a:xfrm>
          <a:prstGeom prst="rect">
            <a:avLst/>
          </a:prstGeom>
          <a:solidFill>
            <a:srgbClr val="1A6B7C"/>
          </a:solidFill>
          <a:ln/>
        </p:spPr>
        <p:txBody>
          <a:bodyPr/>
          <a:lstStyle/>
          <a:p>
            <a:endParaRPr lang="en-IN"/>
          </a:p>
        </p:txBody>
      </p:sp>
      <p:sp>
        <p:nvSpPr>
          <p:cNvPr id="39" name="Shape 2">
            <a:extLst>
              <a:ext uri="{FF2B5EF4-FFF2-40B4-BE49-F238E27FC236}">
                <a16:creationId xmlns:a16="http://schemas.microsoft.com/office/drawing/2014/main" id="{292FFBDB-7345-1A1F-6EEA-197D726921DB}"/>
              </a:ext>
            </a:extLst>
          </p:cNvPr>
          <p:cNvSpPr/>
          <p:nvPr/>
        </p:nvSpPr>
        <p:spPr>
          <a:xfrm>
            <a:off x="6309360" y="1087053"/>
            <a:ext cx="2697480" cy="3840480"/>
          </a:xfrm>
          <a:prstGeom prst="rect">
            <a:avLst/>
          </a:prstGeom>
          <a:solidFill>
            <a:srgbClr val="FFFFFF"/>
          </a:solidFill>
          <a:ln/>
          <a:effectLst>
            <a:outerShdw blurRad="50800" dist="25400" dir="8100000" algn="bl" rotWithShape="0">
              <a:srgbClr val="000000">
                <a:alpha val="12000"/>
              </a:srgbClr>
            </a:outerShdw>
          </a:effectLst>
        </p:spPr>
        <p:txBody>
          <a:bodyPr/>
          <a:lstStyle/>
          <a:p>
            <a:endParaRPr lang="en-IN"/>
          </a:p>
        </p:txBody>
      </p:sp>
      <p:sp>
        <p:nvSpPr>
          <p:cNvPr id="40" name="Shape 3">
            <a:extLst>
              <a:ext uri="{FF2B5EF4-FFF2-40B4-BE49-F238E27FC236}">
                <a16:creationId xmlns:a16="http://schemas.microsoft.com/office/drawing/2014/main" id="{E7AAC32C-12DD-EAE7-F9D5-42509E4C35FE}"/>
              </a:ext>
            </a:extLst>
          </p:cNvPr>
          <p:cNvSpPr/>
          <p:nvPr/>
        </p:nvSpPr>
        <p:spPr>
          <a:xfrm>
            <a:off x="6309360" y="1087053"/>
            <a:ext cx="2697480" cy="457200"/>
          </a:xfrm>
          <a:prstGeom prst="rect">
            <a:avLst/>
          </a:prstGeom>
          <a:solidFill>
            <a:srgbClr val="C9A84C"/>
          </a:solidFill>
          <a:ln/>
        </p:spPr>
        <p:txBody>
          <a:bodyPr/>
          <a:lstStyle/>
          <a:p>
            <a:endParaRPr lang="en-IN"/>
          </a:p>
        </p:txBody>
      </p:sp>
      <p:sp>
        <p:nvSpPr>
          <p:cNvPr id="42" name="TextBox 41">
            <a:extLst>
              <a:ext uri="{FF2B5EF4-FFF2-40B4-BE49-F238E27FC236}">
                <a16:creationId xmlns:a16="http://schemas.microsoft.com/office/drawing/2014/main" id="{9CA89906-F745-DC39-2621-FB11736A380D}"/>
              </a:ext>
            </a:extLst>
          </p:cNvPr>
          <p:cNvSpPr txBox="1"/>
          <p:nvPr/>
        </p:nvSpPr>
        <p:spPr>
          <a:xfrm>
            <a:off x="88669" y="1155263"/>
            <a:ext cx="2690862" cy="307777"/>
          </a:xfrm>
          <a:prstGeom prst="rect">
            <a:avLst/>
          </a:prstGeom>
          <a:noFill/>
        </p:spPr>
        <p:txBody>
          <a:bodyPr wrap="square">
            <a:spAutoFit/>
          </a:bodyPr>
          <a:lstStyle/>
          <a:p>
            <a:pPr marL="0" indent="0" algn="ctr">
              <a:buNone/>
            </a:pPr>
            <a:r>
              <a:rPr lang="en-US" sz="1400" b="1" dirty="0">
                <a:solidFill>
                  <a:srgbClr val="FFFFFF"/>
                </a:solidFill>
                <a:latin typeface="Georgia" pitchFamily="34" charset="0"/>
                <a:ea typeface="Georgia" pitchFamily="34" charset="-122"/>
                <a:cs typeface="Georgia" pitchFamily="34" charset="-120"/>
              </a:rPr>
              <a:t>INJUNCTIONS &amp; FRAND</a:t>
            </a:r>
            <a:endParaRPr lang="en-US" sz="1400" dirty="0"/>
          </a:p>
        </p:txBody>
      </p:sp>
      <p:sp>
        <p:nvSpPr>
          <p:cNvPr id="43" name="TextBox 42">
            <a:extLst>
              <a:ext uri="{FF2B5EF4-FFF2-40B4-BE49-F238E27FC236}">
                <a16:creationId xmlns:a16="http://schemas.microsoft.com/office/drawing/2014/main" id="{934DBAD3-610D-C142-BE74-3DFA6389C44F}"/>
              </a:ext>
            </a:extLst>
          </p:cNvPr>
          <p:cNvSpPr txBox="1"/>
          <p:nvPr/>
        </p:nvSpPr>
        <p:spPr>
          <a:xfrm>
            <a:off x="3091514" y="1143000"/>
            <a:ext cx="2960972" cy="307777"/>
          </a:xfrm>
          <a:prstGeom prst="rect">
            <a:avLst/>
          </a:prstGeom>
          <a:noFill/>
        </p:spPr>
        <p:txBody>
          <a:bodyPr wrap="square">
            <a:spAutoFit/>
          </a:bodyPr>
          <a:lstStyle/>
          <a:p>
            <a:pPr marL="0" indent="0" algn="ctr">
              <a:buNone/>
            </a:pPr>
            <a:r>
              <a:rPr lang="en-US" sz="1400" b="1" dirty="0">
                <a:solidFill>
                  <a:srgbClr val="FFFFFF"/>
                </a:solidFill>
                <a:latin typeface="Georgia" pitchFamily="34" charset="0"/>
                <a:ea typeface="Georgia" pitchFamily="34" charset="-122"/>
                <a:cs typeface="Georgia" pitchFamily="34" charset="-120"/>
              </a:rPr>
              <a:t>COMPETITION LAW</a:t>
            </a:r>
            <a:endParaRPr lang="en-US" sz="1400" dirty="0"/>
          </a:p>
        </p:txBody>
      </p:sp>
      <p:sp>
        <p:nvSpPr>
          <p:cNvPr id="44" name="TextBox 43">
            <a:extLst>
              <a:ext uri="{FF2B5EF4-FFF2-40B4-BE49-F238E27FC236}">
                <a16:creationId xmlns:a16="http://schemas.microsoft.com/office/drawing/2014/main" id="{323555E1-58AD-F834-82CB-B1F5631482FC}"/>
              </a:ext>
            </a:extLst>
          </p:cNvPr>
          <p:cNvSpPr txBox="1"/>
          <p:nvPr/>
        </p:nvSpPr>
        <p:spPr>
          <a:xfrm>
            <a:off x="6184232" y="1161764"/>
            <a:ext cx="2960972" cy="307777"/>
          </a:xfrm>
          <a:prstGeom prst="rect">
            <a:avLst/>
          </a:prstGeom>
          <a:noFill/>
        </p:spPr>
        <p:txBody>
          <a:bodyPr wrap="square">
            <a:spAutoFit/>
          </a:bodyPr>
          <a:lstStyle/>
          <a:p>
            <a:pPr marL="0" indent="0" algn="ctr">
              <a:buNone/>
            </a:pPr>
            <a:r>
              <a:rPr lang="en-US" sz="1400" b="1" dirty="0">
                <a:solidFill>
                  <a:srgbClr val="FFFFFF"/>
                </a:solidFill>
                <a:latin typeface="Georgia" pitchFamily="34" charset="0"/>
                <a:ea typeface="Georgia" pitchFamily="34" charset="-122"/>
                <a:cs typeface="Georgia" pitchFamily="34" charset="-120"/>
              </a:rPr>
              <a:t>SECTION 3(k)</a:t>
            </a:r>
            <a:endParaRPr lang="en-US" sz="1400" dirty="0"/>
          </a:p>
        </p:txBody>
      </p:sp>
      <p:sp>
        <p:nvSpPr>
          <p:cNvPr id="12" name="Rectangle 4">
            <a:extLst>
              <a:ext uri="{FF2B5EF4-FFF2-40B4-BE49-F238E27FC236}">
                <a16:creationId xmlns:a16="http://schemas.microsoft.com/office/drawing/2014/main" id="{6D603351-96D8-E48F-A1C8-FA4D673F8B23}"/>
              </a:ext>
            </a:extLst>
          </p:cNvPr>
          <p:cNvSpPr>
            <a:spLocks noChangeArrowheads="1"/>
          </p:cNvSpPr>
          <p:nvPr/>
        </p:nvSpPr>
        <p:spPr bwMode="auto">
          <a:xfrm>
            <a:off x="200891" y="1591056"/>
            <a:ext cx="2578640" cy="313932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171450" marR="0" lvl="0" indent="-171450" algn="just"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altLang="en-US" sz="1100" b="0" i="0" u="none" strike="noStrike" cap="none" normalizeH="0" baseline="0" dirty="0">
                <a:ln>
                  <a:noFill/>
                </a:ln>
                <a:solidFill>
                  <a:srgbClr val="0D1F3C"/>
                </a:solidFill>
                <a:effectLst/>
              </a:rPr>
              <a:t>Current regime treats SEPs like ordinary patents → enables </a:t>
            </a:r>
            <a:r>
              <a:rPr kumimoji="0" lang="en-US" altLang="en-US" sz="1100" b="1" i="0" u="none" strike="noStrike" cap="none" normalizeH="0" baseline="0" dirty="0">
                <a:ln>
                  <a:noFill/>
                </a:ln>
                <a:solidFill>
                  <a:srgbClr val="0D1F3C"/>
                </a:solidFill>
                <a:effectLst/>
              </a:rPr>
              <a:t>hold-up</a:t>
            </a:r>
            <a:endParaRPr kumimoji="0" lang="en-US" altLang="en-US" sz="1100" b="0" i="0" u="none" strike="noStrike" cap="none" normalizeH="0" baseline="0" dirty="0">
              <a:ln>
                <a:noFill/>
              </a:ln>
              <a:solidFill>
                <a:srgbClr val="0D1F3C"/>
              </a:solidFill>
              <a:effectLst/>
            </a:endParaRPr>
          </a:p>
          <a:p>
            <a:pPr marL="171450" marR="0" lvl="0" indent="-171450" algn="just"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altLang="en-US" sz="1100" b="0" i="0" u="none" strike="noStrike" cap="none" normalizeH="0" baseline="0" dirty="0">
                <a:ln>
                  <a:noFill/>
                </a:ln>
                <a:solidFill>
                  <a:srgbClr val="0D1F3C"/>
                </a:solidFill>
                <a:effectLst/>
              </a:rPr>
              <a:t>Frequent </a:t>
            </a:r>
            <a:r>
              <a:rPr kumimoji="0" lang="en-US" altLang="en-US" sz="1100" b="1" i="1" u="none" strike="noStrike" cap="none" normalizeH="0" baseline="0" dirty="0">
                <a:ln>
                  <a:noFill/>
                </a:ln>
                <a:solidFill>
                  <a:srgbClr val="0D1F3C"/>
                </a:solidFill>
                <a:effectLst/>
              </a:rPr>
              <a:t>ex </a:t>
            </a:r>
            <a:r>
              <a:rPr kumimoji="0" lang="en-US" altLang="en-US" sz="1100" b="1" i="1" u="none" strike="noStrike" cap="none" normalizeH="0" baseline="0" dirty="0" err="1">
                <a:ln>
                  <a:noFill/>
                </a:ln>
                <a:solidFill>
                  <a:srgbClr val="0D1F3C"/>
                </a:solidFill>
                <a:effectLst/>
              </a:rPr>
              <a:t>parte</a:t>
            </a:r>
            <a:r>
              <a:rPr kumimoji="0" lang="en-US" altLang="en-US" sz="1100" b="1" i="1" u="none" strike="noStrike" cap="none" normalizeH="0" baseline="0" dirty="0">
                <a:ln>
                  <a:noFill/>
                </a:ln>
                <a:solidFill>
                  <a:srgbClr val="0D1F3C"/>
                </a:solidFill>
                <a:effectLst/>
              </a:rPr>
              <a:t> </a:t>
            </a:r>
            <a:r>
              <a:rPr kumimoji="0" lang="en-US" altLang="en-US" sz="1100" b="1" i="0" u="none" strike="noStrike" cap="none" normalizeH="0" baseline="0" dirty="0">
                <a:ln>
                  <a:noFill/>
                </a:ln>
                <a:solidFill>
                  <a:srgbClr val="0D1F3C"/>
                </a:solidFill>
                <a:effectLst/>
              </a:rPr>
              <a:t>and interim injunctions</a:t>
            </a:r>
            <a:r>
              <a:rPr kumimoji="0" lang="en-US" altLang="en-US" sz="1100" b="0" i="0" u="none" strike="noStrike" cap="none" normalizeH="0" baseline="0" dirty="0">
                <a:ln>
                  <a:noFill/>
                </a:ln>
                <a:solidFill>
                  <a:srgbClr val="0D1F3C"/>
                </a:solidFill>
                <a:effectLst/>
              </a:rPr>
              <a:t> without verifying FRAND negotiations</a:t>
            </a:r>
          </a:p>
          <a:p>
            <a:pPr marL="171450" marR="0" lvl="0" indent="-171450" algn="just"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altLang="en-US" sz="1100" b="0" i="0" u="none" strike="noStrike" cap="none" normalizeH="0" baseline="0" dirty="0">
                <a:ln>
                  <a:noFill/>
                </a:ln>
                <a:solidFill>
                  <a:srgbClr val="0D1F3C"/>
                </a:solidFill>
                <a:effectLst/>
              </a:rPr>
              <a:t>Portfolio-based royalty calculation at device level increases leverage</a:t>
            </a:r>
          </a:p>
          <a:p>
            <a:pPr marL="171450" marR="0" lvl="0" indent="-171450" algn="just"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altLang="en-US" sz="1100" b="0" i="0" u="none" strike="noStrike" cap="none" normalizeH="0" baseline="0" dirty="0">
                <a:ln>
                  <a:noFill/>
                </a:ln>
                <a:solidFill>
                  <a:srgbClr val="0D1F3C"/>
                </a:solidFill>
                <a:effectLst/>
              </a:rPr>
              <a:t>No codified negotiation protocol before grant of injunction</a:t>
            </a:r>
          </a:p>
          <a:p>
            <a:pPr marL="171450" marR="0" lvl="0" indent="-171450" algn="just"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altLang="en-US" sz="1100" b="0" i="0" u="none" strike="noStrike" cap="none" normalizeH="0" baseline="0" dirty="0">
                <a:ln>
                  <a:noFill/>
                </a:ln>
                <a:solidFill>
                  <a:srgbClr val="0D1F3C"/>
                </a:solidFill>
                <a:effectLst/>
              </a:rPr>
              <a:t>Need to incorporate </a:t>
            </a:r>
            <a:r>
              <a:rPr kumimoji="0" lang="en-US" altLang="en-US" sz="1100" b="1" i="0" u="none" strike="noStrike" cap="none" normalizeH="0" baseline="0" dirty="0">
                <a:ln>
                  <a:noFill/>
                </a:ln>
                <a:solidFill>
                  <a:srgbClr val="0D1F3C"/>
                </a:solidFill>
                <a:effectLst/>
              </a:rPr>
              <a:t>Huawei v. ZTE–style safeguards</a:t>
            </a:r>
            <a:r>
              <a:rPr kumimoji="0" lang="en-US" altLang="en-US" sz="1100" b="0" i="0" u="none" strike="noStrike" cap="none" normalizeH="0" baseline="0" dirty="0">
                <a:ln>
                  <a:noFill/>
                </a:ln>
                <a:solidFill>
                  <a:srgbClr val="0D1F3C"/>
                </a:solidFill>
                <a:effectLst/>
              </a:rPr>
              <a:t>:</a:t>
            </a:r>
          </a:p>
          <a:p>
            <a:pPr marL="171450" marR="0" lvl="0" indent="-171450" algn="just"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altLang="en-US" sz="1100" b="0" i="0" u="none" strike="noStrike" cap="none" normalizeH="0" baseline="0" dirty="0">
                <a:ln>
                  <a:noFill/>
                </a:ln>
                <a:solidFill>
                  <a:srgbClr val="0D1F3C"/>
                </a:solidFill>
                <a:effectLst/>
              </a:rPr>
              <a:t>Prior notice of infringement</a:t>
            </a:r>
          </a:p>
          <a:p>
            <a:pPr marL="171450" marR="0" lvl="0" indent="-171450" algn="just"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altLang="en-US" sz="1100" b="0" i="0" u="none" strike="noStrike" cap="none" normalizeH="0" baseline="0" dirty="0">
                <a:ln>
                  <a:noFill/>
                </a:ln>
                <a:solidFill>
                  <a:srgbClr val="0D1F3C"/>
                </a:solidFill>
                <a:effectLst/>
              </a:rPr>
              <a:t>Concrete FRAND offer</a:t>
            </a:r>
          </a:p>
          <a:p>
            <a:pPr marL="171450" marR="0" lvl="0" indent="-171450" algn="just"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altLang="en-US" sz="1100" b="0" i="0" u="none" strike="noStrike" cap="none" normalizeH="0" baseline="0" dirty="0">
                <a:ln>
                  <a:noFill/>
                </a:ln>
                <a:solidFill>
                  <a:srgbClr val="0D1F3C"/>
                </a:solidFill>
                <a:effectLst/>
              </a:rPr>
              <a:t>Demonstrated willingness by implementer</a:t>
            </a:r>
          </a:p>
          <a:p>
            <a:pPr marL="171450" marR="0" lvl="0" indent="-171450" algn="just"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altLang="en-US" sz="1100" b="0" i="0" u="none" strike="noStrike" cap="none" normalizeH="0" baseline="0" dirty="0">
                <a:ln>
                  <a:noFill/>
                </a:ln>
                <a:solidFill>
                  <a:srgbClr val="0D1F3C"/>
                </a:solidFill>
                <a:effectLst/>
              </a:rPr>
              <a:t>Proportionality &amp; public interest test</a:t>
            </a:r>
          </a:p>
          <a:p>
            <a:pPr marL="171450" marR="0" lvl="0" indent="-171450" algn="just"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altLang="en-US" sz="1100" b="0" i="0" u="none" strike="noStrike" cap="none" normalizeH="0" baseline="0" dirty="0">
                <a:ln>
                  <a:noFill/>
                </a:ln>
                <a:solidFill>
                  <a:srgbClr val="0D1F3C"/>
                </a:solidFill>
                <a:effectLst/>
              </a:rPr>
              <a:t>Courts should rarely grant </a:t>
            </a:r>
            <a:r>
              <a:rPr kumimoji="0" lang="en-US" altLang="en-US" sz="1100" b="0" i="1" u="none" strike="noStrike" cap="none" normalizeH="0" baseline="0" dirty="0">
                <a:ln>
                  <a:noFill/>
                </a:ln>
                <a:solidFill>
                  <a:srgbClr val="0D1F3C"/>
                </a:solidFill>
                <a:effectLst/>
              </a:rPr>
              <a:t>ex </a:t>
            </a:r>
            <a:r>
              <a:rPr kumimoji="0" lang="en-US" altLang="en-US" sz="1100" b="0" i="1" u="none" strike="noStrike" cap="none" normalizeH="0" baseline="0" dirty="0" err="1">
                <a:ln>
                  <a:noFill/>
                </a:ln>
                <a:solidFill>
                  <a:srgbClr val="0D1F3C"/>
                </a:solidFill>
                <a:effectLst/>
              </a:rPr>
              <a:t>parte</a:t>
            </a:r>
            <a:r>
              <a:rPr kumimoji="0" lang="en-US" altLang="en-US" sz="1100" b="0" i="1" u="none" strike="noStrike" cap="none" normalizeH="0" baseline="0" dirty="0">
                <a:ln>
                  <a:noFill/>
                </a:ln>
                <a:solidFill>
                  <a:srgbClr val="0D1F3C"/>
                </a:solidFill>
                <a:effectLst/>
              </a:rPr>
              <a:t> </a:t>
            </a:r>
            <a:r>
              <a:rPr kumimoji="0" lang="en-US" altLang="en-US" sz="1100" b="0" i="0" u="none" strike="noStrike" cap="none" normalizeH="0" baseline="0" dirty="0">
                <a:ln>
                  <a:noFill/>
                </a:ln>
                <a:solidFill>
                  <a:srgbClr val="0D1F3C"/>
                </a:solidFill>
                <a:effectLst/>
              </a:rPr>
              <a:t>relief in SEP disputes</a:t>
            </a:r>
          </a:p>
        </p:txBody>
      </p:sp>
      <p:sp>
        <p:nvSpPr>
          <p:cNvPr id="14" name="Rectangle 5">
            <a:extLst>
              <a:ext uri="{FF2B5EF4-FFF2-40B4-BE49-F238E27FC236}">
                <a16:creationId xmlns:a16="http://schemas.microsoft.com/office/drawing/2014/main" id="{758A6BCC-25DD-6CCD-4253-EE4D96F9B14A}"/>
              </a:ext>
            </a:extLst>
          </p:cNvPr>
          <p:cNvSpPr>
            <a:spLocks noChangeArrowheads="1"/>
          </p:cNvSpPr>
          <p:nvPr/>
        </p:nvSpPr>
        <p:spPr bwMode="auto">
          <a:xfrm>
            <a:off x="3223260" y="1611204"/>
            <a:ext cx="2697480" cy="2462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171450" marR="0" lvl="0" indent="-171450" algn="just"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altLang="en-US" sz="1100" b="0" i="0" u="none" strike="noStrike" cap="none" normalizeH="0" baseline="0" dirty="0">
                <a:ln>
                  <a:noFill/>
                </a:ln>
                <a:solidFill>
                  <a:srgbClr val="0D1F3C"/>
                </a:solidFill>
                <a:effectLst/>
              </a:rPr>
              <a:t>Jurisdictional vacuum after HC limited Competition Authority oversight</a:t>
            </a:r>
          </a:p>
          <a:p>
            <a:pPr marL="171450" marR="0" lvl="0" indent="-171450" algn="just"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altLang="en-US" sz="1100" b="0" i="0" u="none" strike="noStrike" cap="none" normalizeH="0" baseline="0" dirty="0">
                <a:ln>
                  <a:noFill/>
                </a:ln>
                <a:solidFill>
                  <a:srgbClr val="0D1F3C"/>
                </a:solidFill>
                <a:effectLst/>
              </a:rPr>
              <a:t>Private settlements terminating in rem proceedings → regulatory gap</a:t>
            </a:r>
          </a:p>
          <a:p>
            <a:pPr marL="171450" marR="0" lvl="0" indent="-171450" algn="just"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altLang="en-US" sz="1100" b="0" i="0" u="none" strike="noStrike" cap="none" normalizeH="0" baseline="0" dirty="0">
                <a:ln>
                  <a:noFill/>
                </a:ln>
                <a:solidFill>
                  <a:srgbClr val="0D1F3C"/>
                </a:solidFill>
                <a:effectLst/>
              </a:rPr>
              <a:t>Risk of </a:t>
            </a:r>
            <a:r>
              <a:rPr kumimoji="0" lang="en-US" altLang="en-US" sz="1100" b="1" i="0" u="none" strike="noStrike" cap="none" normalizeH="0" baseline="0" dirty="0">
                <a:ln>
                  <a:noFill/>
                </a:ln>
                <a:solidFill>
                  <a:srgbClr val="0D1F3C"/>
                </a:solidFill>
                <a:effectLst/>
              </a:rPr>
              <a:t>excessive pricing, discriminatory licensing, NDA opacity</a:t>
            </a:r>
            <a:endParaRPr kumimoji="0" lang="en-US" altLang="en-US" sz="1100" b="0" i="0" u="none" strike="noStrike" cap="none" normalizeH="0" baseline="0" dirty="0">
              <a:ln>
                <a:noFill/>
              </a:ln>
              <a:solidFill>
                <a:srgbClr val="0D1F3C"/>
              </a:solidFill>
              <a:effectLst/>
            </a:endParaRPr>
          </a:p>
          <a:p>
            <a:pPr marL="171450" marR="0" lvl="0" indent="-171450" algn="just"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altLang="en-US" sz="1100" b="0" i="0" u="none" strike="noStrike" cap="none" normalizeH="0" baseline="0" dirty="0">
                <a:ln>
                  <a:noFill/>
                </a:ln>
                <a:solidFill>
                  <a:srgbClr val="0D1F3C"/>
                </a:solidFill>
                <a:effectLst/>
              </a:rPr>
              <a:t>FRAND commitments create market-wide obligations beyond contract law</a:t>
            </a:r>
          </a:p>
          <a:p>
            <a:pPr marL="171450" marR="0" lvl="0" indent="-171450" algn="just"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altLang="en-US" sz="1100" b="0" i="0" u="none" strike="noStrike" cap="none" normalizeH="0" baseline="0" dirty="0">
                <a:ln>
                  <a:noFill/>
                </a:ln>
                <a:solidFill>
                  <a:srgbClr val="0D1F3C"/>
                </a:solidFill>
                <a:effectLst/>
              </a:rPr>
              <a:t>Need </a:t>
            </a:r>
            <a:r>
              <a:rPr kumimoji="0" lang="en-US" altLang="en-US" sz="1100" b="1" i="0" u="none" strike="noStrike" cap="none" normalizeH="0" baseline="0" dirty="0">
                <a:ln>
                  <a:noFill/>
                </a:ln>
                <a:solidFill>
                  <a:srgbClr val="0D1F3C"/>
                </a:solidFill>
                <a:effectLst/>
              </a:rPr>
              <a:t>concurrent jurisdiction model</a:t>
            </a:r>
            <a:r>
              <a:rPr kumimoji="0" lang="en-US" altLang="en-US" sz="1100" b="0" i="0" u="none" strike="noStrike" cap="none" normalizeH="0" baseline="0" dirty="0">
                <a:ln>
                  <a:noFill/>
                </a:ln>
                <a:solidFill>
                  <a:srgbClr val="0D1F3C"/>
                </a:solidFill>
                <a:effectLst/>
              </a:rPr>
              <a:t>:</a:t>
            </a:r>
          </a:p>
          <a:p>
            <a:pPr marL="171450" marR="0" lvl="0" indent="-171450" algn="just"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altLang="en-US" sz="1100" b="0" i="0" u="none" strike="noStrike" cap="none" normalizeH="0" baseline="0" dirty="0">
                <a:ln>
                  <a:noFill/>
                </a:ln>
                <a:solidFill>
                  <a:srgbClr val="0D1F3C"/>
                </a:solidFill>
                <a:effectLst/>
              </a:rPr>
              <a:t>IP courts → infringement &amp; validity</a:t>
            </a:r>
          </a:p>
          <a:p>
            <a:pPr marL="171450" marR="0" lvl="0" indent="-171450" algn="just"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altLang="en-US" sz="1100" b="0" i="0" u="none" strike="noStrike" cap="none" normalizeH="0" baseline="0" dirty="0">
                <a:ln>
                  <a:noFill/>
                </a:ln>
                <a:solidFill>
                  <a:srgbClr val="0D1F3C"/>
                </a:solidFill>
                <a:effectLst/>
              </a:rPr>
              <a:t>Competition Authority → abuse of dominance in licensing conduct</a:t>
            </a:r>
          </a:p>
          <a:p>
            <a:pPr marL="171450" marR="0" lvl="0" indent="-171450" algn="just"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altLang="en-US" sz="1100" b="0" i="0" u="none" strike="noStrike" cap="none" normalizeH="0" baseline="0" dirty="0">
                <a:ln>
                  <a:noFill/>
                </a:ln>
                <a:solidFill>
                  <a:srgbClr val="0D1F3C"/>
                </a:solidFill>
                <a:effectLst/>
              </a:rPr>
              <a:t>Statutory clarification and coordination protocol to prevent conflicting orders</a:t>
            </a:r>
          </a:p>
        </p:txBody>
      </p:sp>
      <p:sp>
        <p:nvSpPr>
          <p:cNvPr id="15" name="TextBox 14">
            <a:extLst>
              <a:ext uri="{FF2B5EF4-FFF2-40B4-BE49-F238E27FC236}">
                <a16:creationId xmlns:a16="http://schemas.microsoft.com/office/drawing/2014/main" id="{78E1CD7B-05D1-1BD3-83F8-DECE26167411}"/>
              </a:ext>
            </a:extLst>
          </p:cNvPr>
          <p:cNvSpPr txBox="1"/>
          <p:nvPr/>
        </p:nvSpPr>
        <p:spPr>
          <a:xfrm>
            <a:off x="6309360" y="1574185"/>
            <a:ext cx="2697480" cy="3308598"/>
          </a:xfrm>
          <a:prstGeom prst="rect">
            <a:avLst/>
          </a:prstGeom>
          <a:noFill/>
        </p:spPr>
        <p:txBody>
          <a:bodyPr wrap="square" rtlCol="0">
            <a:spAutoFit/>
          </a:bodyPr>
          <a:lstStyle/>
          <a:p>
            <a:pPr marL="171450" indent="-171450" algn="just">
              <a:buFont typeface="Arial" panose="020B0604020202020204" pitchFamily="34" charset="0"/>
              <a:buChar char="•"/>
            </a:pPr>
            <a:r>
              <a:rPr lang="en-US" sz="1100" dirty="0">
                <a:solidFill>
                  <a:srgbClr val="0D1F3C"/>
                </a:solidFill>
              </a:rPr>
              <a:t>Conflicting jurisprudence on software-based SEPs</a:t>
            </a:r>
          </a:p>
          <a:p>
            <a:pPr marL="171450" indent="-171450" algn="just">
              <a:buFont typeface="Arial" panose="020B0604020202020204" pitchFamily="34" charset="0"/>
              <a:buChar char="•"/>
            </a:pPr>
            <a:r>
              <a:rPr lang="en-US" sz="1100" dirty="0">
                <a:solidFill>
                  <a:srgbClr val="0D1F3C"/>
                </a:solidFill>
              </a:rPr>
              <a:t>Uncertainty over meaning of “technical effect”</a:t>
            </a:r>
          </a:p>
          <a:p>
            <a:pPr marL="171450" indent="-171450" algn="just">
              <a:buFont typeface="Arial" panose="020B0604020202020204" pitchFamily="34" charset="0"/>
              <a:buChar char="•"/>
            </a:pPr>
            <a:r>
              <a:rPr lang="en-US" sz="1100" dirty="0">
                <a:solidFill>
                  <a:srgbClr val="0D1F3C"/>
                </a:solidFill>
              </a:rPr>
              <a:t>Erroneous grant → unavoidable monopoly</a:t>
            </a:r>
          </a:p>
          <a:p>
            <a:pPr marL="171450" indent="-171450" algn="just">
              <a:buFont typeface="Arial" panose="020B0604020202020204" pitchFamily="34" charset="0"/>
              <a:buChar char="•"/>
            </a:pPr>
            <a:r>
              <a:rPr lang="en-US" sz="1100" dirty="0">
                <a:solidFill>
                  <a:srgbClr val="0D1F3C"/>
                </a:solidFill>
              </a:rPr>
              <a:t>Erroneous exclusion → discourages participation in standards</a:t>
            </a:r>
          </a:p>
          <a:p>
            <a:pPr marL="171450" indent="-171450" algn="just">
              <a:buFont typeface="Arial" panose="020B0604020202020204" pitchFamily="34" charset="0"/>
              <a:buChar char="•"/>
            </a:pPr>
            <a:r>
              <a:rPr lang="en-US" sz="1100" dirty="0">
                <a:solidFill>
                  <a:srgbClr val="0D1F3C"/>
                </a:solidFill>
              </a:rPr>
              <a:t>Amend Section 3(k) to:</a:t>
            </a:r>
          </a:p>
          <a:p>
            <a:pPr marL="628650" lvl="1" indent="-171450">
              <a:buFont typeface="Arial" panose="020B0604020202020204" pitchFamily="34" charset="0"/>
              <a:buChar char="•"/>
            </a:pPr>
            <a:r>
              <a:rPr lang="en-US" sz="1100" dirty="0" err="1">
                <a:solidFill>
                  <a:srgbClr val="0D1F3C"/>
                </a:solidFill>
              </a:rPr>
              <a:t>Recognise</a:t>
            </a:r>
            <a:r>
              <a:rPr lang="en-US" sz="1100" dirty="0">
                <a:solidFill>
                  <a:srgbClr val="0D1F3C"/>
                </a:solidFill>
              </a:rPr>
              <a:t> </a:t>
            </a:r>
            <a:r>
              <a:rPr lang="en-US" sz="1100" b="1" dirty="0">
                <a:solidFill>
                  <a:srgbClr val="0D1F3C"/>
                </a:solidFill>
              </a:rPr>
              <a:t>computer-implemented inventions with demonstrable technical effect</a:t>
            </a:r>
            <a:endParaRPr lang="en-US" sz="1100" dirty="0">
              <a:solidFill>
                <a:srgbClr val="0D1F3C"/>
              </a:solidFill>
            </a:endParaRPr>
          </a:p>
          <a:p>
            <a:pPr marL="628650" lvl="1" indent="-171450" algn="just">
              <a:buFont typeface="Arial" panose="020B0604020202020204" pitchFamily="34" charset="0"/>
              <a:buChar char="•"/>
            </a:pPr>
            <a:r>
              <a:rPr lang="en-US" sz="1100" dirty="0">
                <a:solidFill>
                  <a:srgbClr val="0D1F3C"/>
                </a:solidFill>
              </a:rPr>
              <a:t>Maintain strict novelty &amp; inventive step thresholds</a:t>
            </a:r>
          </a:p>
          <a:p>
            <a:pPr marL="171450" indent="-171450" algn="just">
              <a:buFont typeface="Arial" panose="020B0604020202020204" pitchFamily="34" charset="0"/>
              <a:buChar char="•"/>
            </a:pPr>
            <a:r>
              <a:rPr lang="en-US" sz="1100" dirty="0">
                <a:solidFill>
                  <a:srgbClr val="0D1F3C"/>
                </a:solidFill>
              </a:rPr>
              <a:t>Provide examiner training and heightened scrutiny for software-based SEPs</a:t>
            </a:r>
          </a:p>
          <a:p>
            <a:pPr marL="171450" indent="-171450" algn="just">
              <a:buFont typeface="Arial" panose="020B0604020202020204" pitchFamily="34" charset="0"/>
              <a:buChar char="•"/>
            </a:pPr>
            <a:r>
              <a:rPr lang="en-US" sz="1100" dirty="0">
                <a:solidFill>
                  <a:srgbClr val="0D1F3C"/>
                </a:solidFill>
              </a:rPr>
              <a:t>Essentiality review must include preliminary technical-effect assessment</a:t>
            </a:r>
          </a:p>
        </p:txBody>
      </p:sp>
      <mc:AlternateContent xmlns:mc="http://schemas.openxmlformats.org/markup-compatibility/2006" xmlns:pslz="http://schemas.microsoft.com/office/powerpoint/2016/slidezoom">
        <mc:Choice Requires="pslz">
          <p:graphicFrame>
            <p:nvGraphicFramePr>
              <p:cNvPr id="13" name="Slide Zoom 12">
                <a:extLst>
                  <a:ext uri="{FF2B5EF4-FFF2-40B4-BE49-F238E27FC236}">
                    <a16:creationId xmlns:a16="http://schemas.microsoft.com/office/drawing/2014/main" id="{46F0A87F-7790-22FE-4AD4-02F45B0C3157}"/>
                  </a:ext>
                </a:extLst>
              </p:cNvPr>
              <p:cNvGraphicFramePr>
                <a:graphicFrameLocks noChangeAspect="1"/>
              </p:cNvGraphicFramePr>
              <p:nvPr>
                <p:extLst>
                  <p:ext uri="{D42A27DB-BD31-4B8C-83A1-F6EECF244321}">
                    <p14:modId xmlns:p14="http://schemas.microsoft.com/office/powerpoint/2010/main" val="364955650"/>
                  </p:ext>
                </p:extLst>
              </p:nvPr>
            </p:nvGraphicFramePr>
            <p:xfrm>
              <a:off x="291100" y="4697019"/>
              <a:ext cx="2286000" cy="169277"/>
            </p:xfrm>
            <a:graphic>
              <a:graphicData uri="http://schemas.microsoft.com/office/powerpoint/2016/slidezoom">
                <pslz:sldZm>
                  <pslz:sldZmObj sldId="271" cId="0">
                    <pslz:zmPr id="{0872557A-BADA-449F-A8BF-AB564C8818C9}" returnToParent="0" transitionDur="1000">
                      <p166:blipFill xmlns:p166="http://schemas.microsoft.com/office/powerpoint/2016/6/main">
                        <a:blip r:embed="rId3"/>
                        <a:stretch>
                          <a:fillRect/>
                        </a:stretch>
                      </p166:blipFill>
                      <p166:spPr xmlns:p166="http://schemas.microsoft.com/office/powerpoint/2016/6/main">
                        <a:xfrm>
                          <a:off x="0" y="0"/>
                          <a:ext cx="2286000" cy="169277"/>
                        </a:xfrm>
                        <a:prstGeom prst="rect">
                          <a:avLst/>
                        </a:prstGeom>
                        <a:ln w="3175">
                          <a:solidFill>
                            <a:prstClr val="ltGray"/>
                          </a:solidFill>
                        </a:ln>
                      </p166:spPr>
                    </pslz:zmPr>
                  </pslz:sldZmObj>
                </pslz:sldZm>
              </a:graphicData>
            </a:graphic>
          </p:graphicFrame>
        </mc:Choice>
        <mc:Fallback xmlns="">
          <p:pic>
            <p:nvPicPr>
              <p:cNvPr id="13" name="Slide Zoom 12">
                <a:hlinkClick r:id="rId4" action="ppaction://hlinksldjump"/>
                <a:extLst>
                  <a:ext uri="{FF2B5EF4-FFF2-40B4-BE49-F238E27FC236}">
                    <a16:creationId xmlns:a16="http://schemas.microsoft.com/office/drawing/2014/main" id="{46F0A87F-7790-22FE-4AD4-02F45B0C3157}"/>
                  </a:ext>
                </a:extLst>
              </p:cNvPr>
              <p:cNvPicPr>
                <a:picLocks noGrp="1" noRot="1" noChangeAspect="1" noMove="1" noResize="1" noEditPoints="1" noAdjustHandles="1" noChangeArrowheads="1" noChangeShapeType="1"/>
              </p:cNvPicPr>
              <p:nvPr/>
            </p:nvPicPr>
            <p:blipFill>
              <a:blip r:embed="rId5"/>
              <a:stretch>
                <a:fillRect/>
              </a:stretch>
            </p:blipFill>
            <p:spPr>
              <a:xfrm>
                <a:off x="291100" y="4697019"/>
                <a:ext cx="2286000" cy="169277"/>
              </a:xfrm>
              <a:prstGeom prst="rect">
                <a:avLst/>
              </a:prstGeom>
              <a:ln w="3175">
                <a:solidFill>
                  <a:prstClr val="ltGray"/>
                </a:solidFill>
              </a:ln>
            </p:spPr>
          </p:pic>
        </mc:Fallback>
      </mc:AlternateContent>
      <mc:AlternateContent xmlns:mc="http://schemas.openxmlformats.org/markup-compatibility/2006" xmlns:pslz="http://schemas.microsoft.com/office/powerpoint/2016/slidezoom">
        <mc:Choice Requires="pslz">
          <p:graphicFrame>
            <p:nvGraphicFramePr>
              <p:cNvPr id="17" name="Slide Zoom 16">
                <a:extLst>
                  <a:ext uri="{FF2B5EF4-FFF2-40B4-BE49-F238E27FC236}">
                    <a16:creationId xmlns:a16="http://schemas.microsoft.com/office/drawing/2014/main" id="{275B00B5-36EA-7AF2-76B7-074C363FEFC7}"/>
                  </a:ext>
                </a:extLst>
              </p:cNvPr>
              <p:cNvGraphicFramePr>
                <a:graphicFrameLocks noChangeAspect="1"/>
              </p:cNvGraphicFramePr>
              <p:nvPr>
                <p:extLst>
                  <p:ext uri="{D42A27DB-BD31-4B8C-83A1-F6EECF244321}">
                    <p14:modId xmlns:p14="http://schemas.microsoft.com/office/powerpoint/2010/main" val="1197621987"/>
                  </p:ext>
                </p:extLst>
              </p:nvPr>
            </p:nvGraphicFramePr>
            <p:xfrm>
              <a:off x="3429000" y="4703270"/>
              <a:ext cx="2286000" cy="166855"/>
            </p:xfrm>
            <a:graphic>
              <a:graphicData uri="http://schemas.microsoft.com/office/powerpoint/2016/slidezoom">
                <pslz:sldZm>
                  <pslz:sldZmObj sldId="272" cId="0">
                    <pslz:zmPr id="{B552CBFD-E648-45C0-802C-8DB0FD5230F9}" returnToParent="0" transitionDur="1000">
                      <p166:blipFill xmlns:p166="http://schemas.microsoft.com/office/powerpoint/2016/6/main">
                        <a:blip r:embed="rId6"/>
                        <a:stretch>
                          <a:fillRect/>
                        </a:stretch>
                      </p166:blipFill>
                      <p166:spPr xmlns:p166="http://schemas.microsoft.com/office/powerpoint/2016/6/main">
                        <a:xfrm>
                          <a:off x="0" y="0"/>
                          <a:ext cx="2286000" cy="166855"/>
                        </a:xfrm>
                        <a:prstGeom prst="rect">
                          <a:avLst/>
                        </a:prstGeom>
                        <a:ln w="3175">
                          <a:solidFill>
                            <a:prstClr val="ltGray"/>
                          </a:solidFill>
                        </a:ln>
                      </p166:spPr>
                    </pslz:zmPr>
                  </pslz:sldZmObj>
                </pslz:sldZm>
              </a:graphicData>
            </a:graphic>
          </p:graphicFrame>
        </mc:Choice>
        <mc:Fallback xmlns="">
          <p:pic>
            <p:nvPicPr>
              <p:cNvPr id="17" name="Slide Zoom 16">
                <a:hlinkClick r:id="rId7" action="ppaction://hlinksldjump"/>
                <a:extLst>
                  <a:ext uri="{FF2B5EF4-FFF2-40B4-BE49-F238E27FC236}">
                    <a16:creationId xmlns:a16="http://schemas.microsoft.com/office/drawing/2014/main" id="{275B00B5-36EA-7AF2-76B7-074C363FEFC7}"/>
                  </a:ext>
                </a:extLst>
              </p:cNvPr>
              <p:cNvPicPr>
                <a:picLocks noGrp="1" noRot="1" noChangeAspect="1" noMove="1" noResize="1" noEditPoints="1" noAdjustHandles="1" noChangeArrowheads="1" noChangeShapeType="1"/>
              </p:cNvPicPr>
              <p:nvPr/>
            </p:nvPicPr>
            <p:blipFill>
              <a:blip r:embed="rId8"/>
              <a:stretch>
                <a:fillRect/>
              </a:stretch>
            </p:blipFill>
            <p:spPr>
              <a:xfrm>
                <a:off x="3429000" y="4703270"/>
                <a:ext cx="2286000" cy="166855"/>
              </a:xfrm>
              <a:prstGeom prst="rect">
                <a:avLst/>
              </a:prstGeom>
              <a:ln w="3175">
                <a:solidFill>
                  <a:prstClr val="ltGray"/>
                </a:solidFill>
              </a:ln>
            </p:spPr>
          </p:pic>
        </mc:Fallback>
      </mc:AlternateContent>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5">
    <p:bg>
      <p:bgPr>
        <a:solidFill>
          <a:srgbClr val="F4F6FA"/>
        </a:solidFill>
        <a:effectLst/>
      </p:bgPr>
    </p:bg>
    <p:spTree>
      <p:nvGrpSpPr>
        <p:cNvPr id="1" name=""/>
        <p:cNvGrpSpPr/>
        <p:nvPr/>
      </p:nvGrpSpPr>
      <p:grpSpPr>
        <a:xfrm>
          <a:off x="0" y="0"/>
          <a:ext cx="0" cy="0"/>
          <a:chOff x="0" y="0"/>
          <a:chExt cx="0" cy="0"/>
        </a:xfrm>
      </p:grpSpPr>
      <p:sp>
        <p:nvSpPr>
          <p:cNvPr id="2" name="Shape 0"/>
          <p:cNvSpPr/>
          <p:nvPr/>
        </p:nvSpPr>
        <p:spPr>
          <a:xfrm>
            <a:off x="0" y="0"/>
            <a:ext cx="9144000" cy="960120"/>
          </a:xfrm>
          <a:prstGeom prst="rect">
            <a:avLst/>
          </a:prstGeom>
          <a:solidFill>
            <a:srgbClr val="0D1F3C"/>
          </a:solidFill>
          <a:ln w="12700">
            <a:solidFill>
              <a:srgbClr val="0D1F3C"/>
            </a:solidFill>
            <a:prstDash val="solid"/>
          </a:ln>
        </p:spPr>
        <p:txBody>
          <a:bodyPr/>
          <a:lstStyle/>
          <a:p>
            <a:endParaRPr lang="en-GB" dirty="0"/>
          </a:p>
        </p:txBody>
      </p:sp>
      <p:sp>
        <p:nvSpPr>
          <p:cNvPr id="3" name="Shape 1"/>
          <p:cNvSpPr/>
          <p:nvPr/>
        </p:nvSpPr>
        <p:spPr>
          <a:xfrm>
            <a:off x="0" y="960120"/>
            <a:ext cx="9144000" cy="54864"/>
          </a:xfrm>
          <a:prstGeom prst="rect">
            <a:avLst/>
          </a:prstGeom>
          <a:solidFill>
            <a:srgbClr val="C9A84C"/>
          </a:solidFill>
          <a:ln w="12700">
            <a:solidFill>
              <a:srgbClr val="C9A84C"/>
            </a:solidFill>
            <a:prstDash val="solid"/>
          </a:ln>
        </p:spPr>
        <p:txBody>
          <a:bodyPr/>
          <a:lstStyle/>
          <a:p>
            <a:endParaRPr lang="en-IN"/>
          </a:p>
        </p:txBody>
      </p:sp>
      <p:sp>
        <p:nvSpPr>
          <p:cNvPr id="4" name="Text 2"/>
          <p:cNvSpPr/>
          <p:nvPr/>
        </p:nvSpPr>
        <p:spPr>
          <a:xfrm>
            <a:off x="365760" y="91440"/>
            <a:ext cx="7772400" cy="548640"/>
          </a:xfrm>
          <a:prstGeom prst="rect">
            <a:avLst/>
          </a:prstGeom>
          <a:noFill/>
          <a:ln/>
        </p:spPr>
        <p:txBody>
          <a:bodyPr wrap="square" lIns="0" tIns="0" rIns="0" bIns="0" rtlCol="0" anchor="ctr"/>
          <a:lstStyle/>
          <a:p>
            <a:pPr marL="0" indent="0">
              <a:buNone/>
            </a:pPr>
            <a:r>
              <a:rPr lang="en-US" sz="2200" b="1" dirty="0">
                <a:solidFill>
                  <a:srgbClr val="FFFFFF"/>
                </a:solidFill>
                <a:latin typeface="Georgia" panose="02040502050405020303" pitchFamily="18" charset="0"/>
                <a:ea typeface="Calibri" pitchFamily="34" charset="-122"/>
                <a:cs typeface="Calibri" pitchFamily="34" charset="-120"/>
              </a:rPr>
              <a:t>International Jurisprudence</a:t>
            </a:r>
            <a:endParaRPr lang="en-US" sz="2200" dirty="0">
              <a:latin typeface="Georgia" panose="02040502050405020303" pitchFamily="18" charset="0"/>
            </a:endParaRPr>
          </a:p>
        </p:txBody>
      </p:sp>
      <p:sp>
        <p:nvSpPr>
          <p:cNvPr id="5" name="Text 3"/>
          <p:cNvSpPr/>
          <p:nvPr/>
        </p:nvSpPr>
        <p:spPr>
          <a:xfrm>
            <a:off x="365760" y="594360"/>
            <a:ext cx="7772400" cy="320040"/>
          </a:xfrm>
          <a:prstGeom prst="rect">
            <a:avLst/>
          </a:prstGeom>
          <a:noFill/>
          <a:ln/>
        </p:spPr>
        <p:txBody>
          <a:bodyPr wrap="square" lIns="0" tIns="0" rIns="0" bIns="0" rtlCol="0" anchor="ctr"/>
          <a:lstStyle/>
          <a:p>
            <a:pPr marL="0" indent="0">
              <a:buNone/>
            </a:pPr>
            <a:r>
              <a:rPr lang="en-US" sz="1100" i="1" dirty="0">
                <a:solidFill>
                  <a:srgbClr val="C9A84C"/>
                </a:solidFill>
                <a:latin typeface="Calibri" pitchFamily="34" charset="0"/>
                <a:ea typeface="Calibri" pitchFamily="34" charset="-122"/>
                <a:cs typeface="Calibri" pitchFamily="34" charset="-120"/>
              </a:rPr>
              <a:t>Key global frameworks informing Tau Ceti’s reform path</a:t>
            </a:r>
            <a:endParaRPr lang="en-US" sz="1100" dirty="0"/>
          </a:p>
        </p:txBody>
      </p:sp>
      <p:sp>
        <p:nvSpPr>
          <p:cNvPr id="6" name="Shape 4"/>
          <p:cNvSpPr/>
          <p:nvPr/>
        </p:nvSpPr>
        <p:spPr>
          <a:xfrm>
            <a:off x="8503920" y="109728"/>
            <a:ext cx="502920" cy="274320"/>
          </a:xfrm>
          <a:prstGeom prst="rect">
            <a:avLst/>
          </a:prstGeom>
          <a:solidFill>
            <a:srgbClr val="C9A84C"/>
          </a:solidFill>
          <a:ln w="12700">
            <a:solidFill>
              <a:srgbClr val="C9A84C"/>
            </a:solidFill>
            <a:prstDash val="solid"/>
          </a:ln>
        </p:spPr>
        <p:txBody>
          <a:bodyPr/>
          <a:lstStyle/>
          <a:p>
            <a:endParaRPr lang="en-IN"/>
          </a:p>
        </p:txBody>
      </p:sp>
      <p:graphicFrame>
        <p:nvGraphicFramePr>
          <p:cNvPr id="64" name="Table 63">
            <a:extLst>
              <a:ext uri="{FF2B5EF4-FFF2-40B4-BE49-F238E27FC236}">
                <a16:creationId xmlns:a16="http://schemas.microsoft.com/office/drawing/2014/main" id="{06D9F543-2D79-1736-98F3-7B0417E45092}"/>
              </a:ext>
            </a:extLst>
          </p:cNvPr>
          <p:cNvGraphicFramePr>
            <a:graphicFrameLocks noGrp="1"/>
          </p:cNvGraphicFramePr>
          <p:nvPr>
            <p:extLst>
              <p:ext uri="{D42A27DB-BD31-4B8C-83A1-F6EECF244321}">
                <p14:modId xmlns:p14="http://schemas.microsoft.com/office/powerpoint/2010/main" val="947818263"/>
              </p:ext>
            </p:extLst>
          </p:nvPr>
        </p:nvGraphicFramePr>
        <p:xfrm>
          <a:off x="457200" y="1143000"/>
          <a:ext cx="8046720" cy="2666129"/>
        </p:xfrm>
        <a:graphic>
          <a:graphicData uri="http://schemas.openxmlformats.org/drawingml/2006/table">
            <a:tbl>
              <a:tblPr/>
              <a:tblGrid>
                <a:gridCol w="722141">
                  <a:extLst>
                    <a:ext uri="{9D8B030D-6E8A-4147-A177-3AD203B41FA5}">
                      <a16:colId xmlns:a16="http://schemas.microsoft.com/office/drawing/2014/main" val="2020842761"/>
                    </a:ext>
                  </a:extLst>
                </a:gridCol>
                <a:gridCol w="1650610">
                  <a:extLst>
                    <a:ext uri="{9D8B030D-6E8A-4147-A177-3AD203B41FA5}">
                      <a16:colId xmlns:a16="http://schemas.microsoft.com/office/drawing/2014/main" val="1303472517"/>
                    </a:ext>
                  </a:extLst>
                </a:gridCol>
                <a:gridCol w="1753771">
                  <a:extLst>
                    <a:ext uri="{9D8B030D-6E8A-4147-A177-3AD203B41FA5}">
                      <a16:colId xmlns:a16="http://schemas.microsoft.com/office/drawing/2014/main" val="1358714318"/>
                    </a:ext>
                  </a:extLst>
                </a:gridCol>
                <a:gridCol w="1960099">
                  <a:extLst>
                    <a:ext uri="{9D8B030D-6E8A-4147-A177-3AD203B41FA5}">
                      <a16:colId xmlns:a16="http://schemas.microsoft.com/office/drawing/2014/main" val="2781859170"/>
                    </a:ext>
                  </a:extLst>
                </a:gridCol>
                <a:gridCol w="1960099">
                  <a:extLst>
                    <a:ext uri="{9D8B030D-6E8A-4147-A177-3AD203B41FA5}">
                      <a16:colId xmlns:a16="http://schemas.microsoft.com/office/drawing/2014/main" val="1796113871"/>
                    </a:ext>
                  </a:extLst>
                </a:gridCol>
              </a:tblGrid>
              <a:tr h="376079">
                <a:tc>
                  <a:txBody>
                    <a:bodyPr/>
                    <a:lstStyle/>
                    <a:p>
                      <a:pPr marL="0" indent="0">
                        <a:buNone/>
                      </a:pPr>
                      <a:endParaRPr lang="en-US" sz="900" dirty="0"/>
                    </a:p>
                  </a:txBody>
                  <a:tcPr anchor="ct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1A5276"/>
                    </a:solidFill>
                  </a:tcPr>
                </a:tc>
                <a:tc>
                  <a:txBody>
                    <a:bodyPr/>
                    <a:lstStyle/>
                    <a:p>
                      <a:pPr marL="0" indent="0" algn="ctr">
                        <a:buNone/>
                      </a:pPr>
                      <a:r>
                        <a:rPr lang="en-US" sz="900" b="1" dirty="0">
                          <a:solidFill>
                            <a:srgbClr val="FFFFFF"/>
                          </a:solidFill>
                        </a:rPr>
                        <a:t>APPROACH</a:t>
                      </a:r>
                      <a:endParaRPr lang="en-US" sz="900" dirty="0"/>
                    </a:p>
                  </a:txBody>
                  <a:tcPr anchor="ct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1A5276"/>
                    </a:solidFill>
                  </a:tcPr>
                </a:tc>
                <a:tc>
                  <a:txBody>
                    <a:bodyPr/>
                    <a:lstStyle/>
                    <a:p>
                      <a:pPr marL="0" indent="0" algn="ctr">
                        <a:buNone/>
                      </a:pPr>
                      <a:r>
                        <a:rPr lang="en-US" sz="900" b="1" dirty="0">
                          <a:solidFill>
                            <a:srgbClr val="FFFFFF"/>
                          </a:solidFill>
                        </a:rPr>
                        <a:t>INJUNCTION</a:t>
                      </a:r>
                      <a:endParaRPr lang="en-US" sz="900" dirty="0"/>
                    </a:p>
                    <a:p>
                      <a:pPr marL="0" indent="0" algn="ctr">
                        <a:buNone/>
                      </a:pPr>
                      <a:r>
                        <a:rPr lang="en-US" sz="900" b="1" dirty="0">
                          <a:solidFill>
                            <a:srgbClr val="FFFFFF"/>
                          </a:solidFill>
                        </a:rPr>
                        <a:t>STANDARD</a:t>
                      </a:r>
                      <a:endParaRPr lang="en-US" sz="900" dirty="0"/>
                    </a:p>
                  </a:txBody>
                  <a:tcPr anchor="ct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1A5276"/>
                    </a:solidFill>
                  </a:tcPr>
                </a:tc>
                <a:tc>
                  <a:txBody>
                    <a:bodyPr/>
                    <a:lstStyle/>
                    <a:p>
                      <a:pPr marL="0" indent="0" algn="ctr">
                        <a:buNone/>
                      </a:pPr>
                      <a:r>
                        <a:rPr lang="en-US" sz="900" b="1" dirty="0">
                          <a:solidFill>
                            <a:srgbClr val="FFFFFF"/>
                          </a:solidFill>
                        </a:rPr>
                        <a:t>INSTITUTIONAL</a:t>
                      </a:r>
                      <a:endParaRPr lang="en-US" sz="900" dirty="0"/>
                    </a:p>
                    <a:p>
                      <a:pPr marL="0" indent="0" algn="ctr">
                        <a:buNone/>
                      </a:pPr>
                      <a:r>
                        <a:rPr lang="en-US" sz="900" b="1" dirty="0">
                          <a:solidFill>
                            <a:srgbClr val="FFFFFF"/>
                          </a:solidFill>
                        </a:rPr>
                        <a:t>MECHANISM</a:t>
                      </a:r>
                      <a:endParaRPr lang="en-US" sz="900" dirty="0"/>
                    </a:p>
                  </a:txBody>
                  <a:tcPr anchor="ct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1A5276"/>
                    </a:solidFill>
                  </a:tcPr>
                </a:tc>
                <a:tc>
                  <a:txBody>
                    <a:bodyPr/>
                    <a:lstStyle/>
                    <a:p>
                      <a:pPr marL="0" indent="0" algn="ctr">
                        <a:buNone/>
                      </a:pPr>
                      <a:r>
                        <a:rPr lang="en-US" sz="900" b="1" dirty="0">
                          <a:solidFill>
                            <a:srgbClr val="FFFFFF"/>
                          </a:solidFill>
                        </a:rPr>
                        <a:t>KEY LESSON</a:t>
                      </a:r>
                      <a:endParaRPr lang="en-US" sz="900" dirty="0"/>
                    </a:p>
                    <a:p>
                      <a:pPr marL="0" indent="0" algn="ctr">
                        <a:buNone/>
                      </a:pPr>
                      <a:r>
                        <a:rPr lang="en-US" sz="900" b="1" dirty="0">
                          <a:solidFill>
                            <a:srgbClr val="FFFFFF"/>
                          </a:solidFill>
                        </a:rPr>
                        <a:t>FOR TAU CETI</a:t>
                      </a:r>
                      <a:endParaRPr lang="en-US" sz="900" dirty="0"/>
                    </a:p>
                  </a:txBody>
                  <a:tcPr anchor="ct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1A5276"/>
                    </a:solidFill>
                  </a:tcPr>
                </a:tc>
                <a:extLst>
                  <a:ext uri="{0D108BD9-81ED-4DB2-BD59-A6C34878D82A}">
                    <a16:rowId xmlns:a16="http://schemas.microsoft.com/office/drawing/2014/main" val="4063424896"/>
                  </a:ext>
                </a:extLst>
              </a:tr>
              <a:tr h="458010">
                <a:tc>
                  <a:txBody>
                    <a:bodyPr/>
                    <a:lstStyle/>
                    <a:p>
                      <a:pPr marL="0" indent="0">
                        <a:buNone/>
                      </a:pPr>
                      <a:r>
                        <a:rPr lang="en-US" sz="900" b="1" dirty="0">
                          <a:solidFill>
                            <a:srgbClr val="1E293B"/>
                          </a:solidFill>
                        </a:rPr>
                        <a:t>EU</a:t>
                      </a:r>
                      <a:endParaRPr lang="en-US" sz="900" dirty="0"/>
                    </a:p>
                  </a:txBody>
                  <a:tcPr anchor="ct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8FAFC"/>
                    </a:solidFill>
                  </a:tcPr>
                </a:tc>
                <a:tc>
                  <a:txBody>
                    <a:bodyPr/>
                    <a:lstStyle/>
                    <a:p>
                      <a:pPr marL="0" indent="0" algn="ctr">
                        <a:buNone/>
                      </a:pPr>
                      <a:r>
                        <a:rPr lang="en-US" sz="850" dirty="0">
                          <a:solidFill>
                            <a:srgbClr val="64748B"/>
                          </a:solidFill>
                        </a:rPr>
                        <a:t>Mandatory SEP</a:t>
                      </a:r>
                      <a:endParaRPr lang="en-US" sz="850" dirty="0"/>
                    </a:p>
                    <a:p>
                      <a:pPr marL="0" indent="0" algn="ctr">
                        <a:buNone/>
                      </a:pPr>
                      <a:r>
                        <a:rPr lang="en-US" sz="850" dirty="0">
                          <a:solidFill>
                            <a:srgbClr val="64748B"/>
                          </a:solidFill>
                        </a:rPr>
                        <a:t>Regulation</a:t>
                      </a:r>
                      <a:endParaRPr lang="en-US" sz="850" dirty="0"/>
                    </a:p>
                  </a:txBody>
                  <a:tcPr anchor="ct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8FAFC"/>
                    </a:solidFill>
                  </a:tcPr>
                </a:tc>
                <a:tc>
                  <a:txBody>
                    <a:bodyPr/>
                    <a:lstStyle/>
                    <a:p>
                      <a:pPr marL="0" indent="0" algn="ctr">
                        <a:buNone/>
                      </a:pPr>
                      <a:r>
                        <a:rPr lang="en-US" sz="850" dirty="0">
                          <a:solidFill>
                            <a:srgbClr val="64748B"/>
                          </a:solidFill>
                        </a:rPr>
                        <a:t>Huawei v. ZTE</a:t>
                      </a:r>
                      <a:endParaRPr lang="en-US" sz="850" dirty="0"/>
                    </a:p>
                    <a:p>
                      <a:pPr marL="0" indent="0" algn="ctr">
                        <a:buNone/>
                      </a:pPr>
                      <a:r>
                        <a:rPr lang="en-US" sz="850" dirty="0">
                          <a:solidFill>
                            <a:srgbClr val="64748B"/>
                          </a:solidFill>
                        </a:rPr>
                        <a:t>protocol</a:t>
                      </a:r>
                      <a:endParaRPr lang="en-US" sz="850" dirty="0"/>
                    </a:p>
                  </a:txBody>
                  <a:tcPr anchor="ct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8FAFC"/>
                    </a:solidFill>
                  </a:tcPr>
                </a:tc>
                <a:tc>
                  <a:txBody>
                    <a:bodyPr/>
                    <a:lstStyle/>
                    <a:p>
                      <a:pPr marL="0" indent="0" algn="ctr">
                        <a:buNone/>
                      </a:pPr>
                      <a:r>
                        <a:rPr lang="en-US" sz="850" dirty="0">
                          <a:solidFill>
                            <a:srgbClr val="64748B"/>
                          </a:solidFill>
                        </a:rPr>
                        <a:t>EUIPO registry</a:t>
                      </a:r>
                      <a:endParaRPr lang="en-US" sz="850" dirty="0"/>
                    </a:p>
                    <a:p>
                      <a:pPr marL="0" indent="0" algn="ctr">
                        <a:buNone/>
                      </a:pPr>
                      <a:r>
                        <a:rPr lang="en-US" sz="850" dirty="0">
                          <a:solidFill>
                            <a:srgbClr val="64748B"/>
                          </a:solidFill>
                        </a:rPr>
                        <a:t>(withdrawn Jul 2025)</a:t>
                      </a:r>
                      <a:endParaRPr lang="en-US" sz="850" dirty="0"/>
                    </a:p>
                  </a:txBody>
                  <a:tcPr anchor="ct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8FAFC"/>
                    </a:solidFill>
                  </a:tcPr>
                </a:tc>
                <a:tc>
                  <a:txBody>
                    <a:bodyPr/>
                    <a:lstStyle/>
                    <a:p>
                      <a:pPr marL="0" indent="0" algn="ctr">
                        <a:buNone/>
                      </a:pPr>
                      <a:r>
                        <a:rPr lang="en-US" sz="850" dirty="0">
                          <a:solidFill>
                            <a:srgbClr val="64748B"/>
                          </a:solidFill>
                        </a:rPr>
                        <a:t>Mandatory approach</a:t>
                      </a:r>
                      <a:endParaRPr lang="en-US" sz="850" dirty="0"/>
                    </a:p>
                    <a:p>
                      <a:pPr marL="0" indent="0" algn="ctr">
                        <a:buNone/>
                      </a:pPr>
                      <a:r>
                        <a:rPr lang="en-US" sz="850" dirty="0">
                          <a:solidFill>
                            <a:srgbClr val="64748B"/>
                          </a:solidFill>
                        </a:rPr>
                        <a:t>failed—too bureaucratic</a:t>
                      </a:r>
                      <a:endParaRPr lang="en-US" sz="850" dirty="0"/>
                    </a:p>
                  </a:txBody>
                  <a:tcPr anchor="ct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8FAFC"/>
                    </a:solidFill>
                  </a:tcPr>
                </a:tc>
                <a:extLst>
                  <a:ext uri="{0D108BD9-81ED-4DB2-BD59-A6C34878D82A}">
                    <a16:rowId xmlns:a16="http://schemas.microsoft.com/office/drawing/2014/main" val="648817160"/>
                  </a:ext>
                </a:extLst>
              </a:tr>
              <a:tr h="458010">
                <a:tc>
                  <a:txBody>
                    <a:bodyPr/>
                    <a:lstStyle/>
                    <a:p>
                      <a:pPr marL="0" indent="0">
                        <a:buNone/>
                      </a:pPr>
                      <a:r>
                        <a:rPr lang="en-US" sz="900" b="1" dirty="0">
                          <a:solidFill>
                            <a:srgbClr val="1E293B"/>
                          </a:solidFill>
                        </a:rPr>
                        <a:t>UK</a:t>
                      </a:r>
                      <a:endParaRPr lang="en-US" sz="900" dirty="0"/>
                    </a:p>
                  </a:txBody>
                  <a:tcPr anchor="ct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FFFFF"/>
                    </a:solidFill>
                  </a:tcPr>
                </a:tc>
                <a:tc>
                  <a:txBody>
                    <a:bodyPr/>
                    <a:lstStyle/>
                    <a:p>
                      <a:pPr marL="0" indent="0" algn="ctr">
                        <a:buNone/>
                      </a:pPr>
                      <a:r>
                        <a:rPr lang="en-US" sz="850" dirty="0">
                          <a:solidFill>
                            <a:srgbClr val="64748B"/>
                          </a:solidFill>
                        </a:rPr>
                        <a:t>Voluntary code</a:t>
                      </a:r>
                      <a:endParaRPr lang="en-US" sz="850" dirty="0"/>
                    </a:p>
                    <a:p>
                      <a:pPr marL="0" indent="0" algn="ctr">
                        <a:buNone/>
                      </a:pPr>
                      <a:r>
                        <a:rPr lang="en-US" sz="850" dirty="0">
                          <a:solidFill>
                            <a:srgbClr val="64748B"/>
                          </a:solidFill>
                        </a:rPr>
                        <a:t>(consultation 2025)</a:t>
                      </a:r>
                      <a:endParaRPr lang="en-US" sz="850" dirty="0"/>
                    </a:p>
                  </a:txBody>
                  <a:tcPr anchor="ct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FFFFF"/>
                    </a:solidFill>
                  </a:tcPr>
                </a:tc>
                <a:tc>
                  <a:txBody>
                    <a:bodyPr/>
                    <a:lstStyle/>
                    <a:p>
                      <a:pPr marL="0" indent="0" algn="ctr">
                        <a:buNone/>
                      </a:pPr>
                      <a:r>
                        <a:rPr lang="en-US" sz="850" dirty="0">
                          <a:solidFill>
                            <a:srgbClr val="64748B"/>
                          </a:solidFill>
                        </a:rPr>
                        <a:t>Global FRAND</a:t>
                      </a:r>
                      <a:endParaRPr lang="en-US" sz="850" dirty="0"/>
                    </a:p>
                    <a:p>
                      <a:pPr marL="0" indent="0" algn="ctr">
                        <a:buNone/>
                      </a:pPr>
                      <a:r>
                        <a:rPr lang="en-US" sz="850" dirty="0">
                          <a:solidFill>
                            <a:srgbClr val="64748B"/>
                          </a:solidFill>
                        </a:rPr>
                        <a:t>rates (Unwired Planet)</a:t>
                      </a:r>
                      <a:endParaRPr lang="en-US" sz="850" dirty="0"/>
                    </a:p>
                  </a:txBody>
                  <a:tcPr anchor="ct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FFFFF"/>
                    </a:solidFill>
                  </a:tcPr>
                </a:tc>
                <a:tc>
                  <a:txBody>
                    <a:bodyPr/>
                    <a:lstStyle/>
                    <a:p>
                      <a:pPr marL="0" indent="0" algn="ctr">
                        <a:buNone/>
                      </a:pPr>
                      <a:r>
                        <a:rPr lang="en-US" sz="850" dirty="0">
                          <a:solidFill>
                            <a:srgbClr val="64748B"/>
                          </a:solidFill>
                        </a:rPr>
                        <a:t>IPO consultation:</a:t>
                      </a:r>
                      <a:endParaRPr lang="en-US" sz="850" dirty="0"/>
                    </a:p>
                    <a:p>
                      <a:pPr marL="0" indent="0" algn="ctr">
                        <a:buNone/>
                      </a:pPr>
                      <a:r>
                        <a:rPr lang="en-US" sz="850" dirty="0">
                          <a:solidFill>
                            <a:srgbClr val="64748B"/>
                          </a:solidFill>
                        </a:rPr>
                        <a:t>essentiality checks</a:t>
                      </a:r>
                      <a:endParaRPr lang="en-US" sz="850" dirty="0"/>
                    </a:p>
                  </a:txBody>
                  <a:tcPr anchor="ct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FFFFF"/>
                    </a:solidFill>
                  </a:tcPr>
                </a:tc>
                <a:tc>
                  <a:txBody>
                    <a:bodyPr/>
                    <a:lstStyle/>
                    <a:p>
                      <a:pPr marL="0" indent="0" algn="ctr">
                        <a:buNone/>
                      </a:pPr>
                      <a:r>
                        <a:rPr lang="en-US" sz="850" dirty="0">
                          <a:solidFill>
                            <a:srgbClr val="64748B"/>
                          </a:solidFill>
                        </a:rPr>
                        <a:t>Voluntary &amp; SME</a:t>
                      </a:r>
                      <a:endParaRPr lang="en-US" sz="850" dirty="0"/>
                    </a:p>
                    <a:p>
                      <a:pPr marL="0" indent="0" algn="ctr">
                        <a:buNone/>
                      </a:pPr>
                      <a:r>
                        <a:rPr lang="en-US" sz="850" dirty="0">
                          <a:solidFill>
                            <a:srgbClr val="64748B"/>
                          </a:solidFill>
                        </a:rPr>
                        <a:t>focus preferred</a:t>
                      </a:r>
                      <a:endParaRPr lang="en-US" sz="850" dirty="0"/>
                    </a:p>
                  </a:txBody>
                  <a:tcPr anchor="ct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FFFFF"/>
                    </a:solidFill>
                  </a:tcPr>
                </a:tc>
                <a:extLst>
                  <a:ext uri="{0D108BD9-81ED-4DB2-BD59-A6C34878D82A}">
                    <a16:rowId xmlns:a16="http://schemas.microsoft.com/office/drawing/2014/main" val="3838969904"/>
                  </a:ext>
                </a:extLst>
              </a:tr>
              <a:tr h="458010">
                <a:tc>
                  <a:txBody>
                    <a:bodyPr/>
                    <a:lstStyle/>
                    <a:p>
                      <a:pPr marL="0" indent="0">
                        <a:buNone/>
                      </a:pPr>
                      <a:r>
                        <a:rPr lang="en-US" sz="900" b="1" dirty="0">
                          <a:solidFill>
                            <a:srgbClr val="1E293B"/>
                          </a:solidFill>
                        </a:rPr>
                        <a:t>Japan</a:t>
                      </a:r>
                      <a:endParaRPr lang="en-US" sz="900" dirty="0"/>
                    </a:p>
                  </a:txBody>
                  <a:tcPr anchor="ct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8FAFC"/>
                    </a:solidFill>
                  </a:tcPr>
                </a:tc>
                <a:tc>
                  <a:txBody>
                    <a:bodyPr/>
                    <a:lstStyle/>
                    <a:p>
                      <a:pPr marL="0" indent="0" algn="ctr">
                        <a:buNone/>
                      </a:pPr>
                      <a:r>
                        <a:rPr lang="en-US" sz="850" dirty="0">
                          <a:solidFill>
                            <a:srgbClr val="64748B"/>
                          </a:solidFill>
                        </a:rPr>
                        <a:t>Facilitative</a:t>
                      </a:r>
                      <a:endParaRPr lang="en-US" sz="850" dirty="0"/>
                    </a:p>
                    <a:p>
                      <a:pPr marL="0" indent="0" algn="ctr">
                        <a:buNone/>
                      </a:pPr>
                      <a:r>
                        <a:rPr lang="en-US" sz="850" dirty="0">
                          <a:solidFill>
                            <a:srgbClr val="64748B"/>
                          </a:solidFill>
                        </a:rPr>
                        <a:t>guidelines</a:t>
                      </a:r>
                      <a:endParaRPr lang="en-US" sz="850" dirty="0"/>
                    </a:p>
                  </a:txBody>
                  <a:tcPr anchor="ct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8FAFC"/>
                    </a:solidFill>
                  </a:tcPr>
                </a:tc>
                <a:tc>
                  <a:txBody>
                    <a:bodyPr/>
                    <a:lstStyle/>
                    <a:p>
                      <a:pPr marL="0" indent="0" algn="ctr">
                        <a:buNone/>
                      </a:pPr>
                      <a:r>
                        <a:rPr lang="en-US" sz="850" dirty="0">
                          <a:solidFill>
                            <a:srgbClr val="64748B"/>
                          </a:solidFill>
                        </a:rPr>
                        <a:t>Fault-based approach</a:t>
                      </a:r>
                      <a:endParaRPr lang="en-US" sz="850" dirty="0"/>
                    </a:p>
                  </a:txBody>
                  <a:tcPr anchor="ct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8FAFC"/>
                    </a:solidFill>
                  </a:tcPr>
                </a:tc>
                <a:tc>
                  <a:txBody>
                    <a:bodyPr/>
                    <a:lstStyle/>
                    <a:p>
                      <a:pPr marL="0" indent="0" algn="ctr">
                        <a:buNone/>
                      </a:pPr>
                      <a:r>
                        <a:rPr lang="en-US" sz="850" dirty="0">
                          <a:solidFill>
                            <a:srgbClr val="64748B"/>
                          </a:solidFill>
                        </a:rPr>
                        <a:t>Hantei system:</a:t>
                      </a:r>
                      <a:endParaRPr lang="en-US" sz="850" dirty="0"/>
                    </a:p>
                    <a:p>
                      <a:pPr marL="0" indent="0" algn="ctr">
                        <a:buNone/>
                      </a:pPr>
                      <a:r>
                        <a:rPr lang="en-US" sz="850" dirty="0">
                          <a:solidFill>
                            <a:srgbClr val="64748B"/>
                          </a:solidFill>
                        </a:rPr>
                        <a:t>non-binding opinions</a:t>
                      </a:r>
                      <a:endParaRPr lang="en-US" sz="850" dirty="0"/>
                    </a:p>
                  </a:txBody>
                  <a:tcPr anchor="ct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8FAFC"/>
                    </a:solidFill>
                  </a:tcPr>
                </a:tc>
                <a:tc>
                  <a:txBody>
                    <a:bodyPr/>
                    <a:lstStyle/>
                    <a:p>
                      <a:pPr marL="0" indent="0" algn="ctr">
                        <a:buNone/>
                      </a:pPr>
                      <a:r>
                        <a:rPr lang="en-US" sz="850" dirty="0">
                          <a:solidFill>
                            <a:srgbClr val="64748B"/>
                          </a:solidFill>
                        </a:rPr>
                        <a:t>Non-binding opinions provide impartial assessment at lower costs</a:t>
                      </a:r>
                      <a:endParaRPr lang="en-US" sz="850" dirty="0"/>
                    </a:p>
                  </a:txBody>
                  <a:tcPr anchor="ct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8FAFC"/>
                    </a:solidFill>
                  </a:tcPr>
                </a:tc>
                <a:extLst>
                  <a:ext uri="{0D108BD9-81ED-4DB2-BD59-A6C34878D82A}">
                    <a16:rowId xmlns:a16="http://schemas.microsoft.com/office/drawing/2014/main" val="2909902204"/>
                  </a:ext>
                </a:extLst>
              </a:tr>
              <a:tr h="458010">
                <a:tc>
                  <a:txBody>
                    <a:bodyPr/>
                    <a:lstStyle/>
                    <a:p>
                      <a:pPr marL="0" indent="0">
                        <a:buNone/>
                      </a:pPr>
                      <a:r>
                        <a:rPr lang="en-US" sz="900" b="1" dirty="0">
                          <a:solidFill>
                            <a:srgbClr val="1E293B"/>
                          </a:solidFill>
                        </a:rPr>
                        <a:t>USA</a:t>
                      </a:r>
                      <a:endParaRPr lang="en-US" sz="900" dirty="0"/>
                    </a:p>
                  </a:txBody>
                  <a:tcPr anchor="ct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FFFFF"/>
                    </a:solidFill>
                  </a:tcPr>
                </a:tc>
                <a:tc>
                  <a:txBody>
                    <a:bodyPr/>
                    <a:lstStyle/>
                    <a:p>
                      <a:pPr marL="0" indent="0" algn="ctr">
                        <a:buNone/>
                      </a:pPr>
                      <a:r>
                        <a:rPr lang="en-US" sz="850" dirty="0">
                          <a:solidFill>
                            <a:srgbClr val="64748B"/>
                          </a:solidFill>
                        </a:rPr>
                        <a:t>Contract-based</a:t>
                      </a:r>
                      <a:endParaRPr lang="en-US" sz="850" dirty="0"/>
                    </a:p>
                    <a:p>
                      <a:pPr marL="0" indent="0" algn="ctr">
                        <a:buNone/>
                      </a:pPr>
                      <a:r>
                        <a:rPr lang="en-US" sz="850" dirty="0">
                          <a:solidFill>
                            <a:srgbClr val="64748B"/>
                          </a:solidFill>
                        </a:rPr>
                        <a:t>FRAND</a:t>
                      </a:r>
                      <a:endParaRPr lang="en-US" sz="850" dirty="0"/>
                    </a:p>
                  </a:txBody>
                  <a:tcPr anchor="ct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FFFFF"/>
                    </a:solidFill>
                  </a:tcPr>
                </a:tc>
                <a:tc>
                  <a:txBody>
                    <a:bodyPr/>
                    <a:lstStyle/>
                    <a:p>
                      <a:pPr marL="0" indent="0" algn="ctr">
                        <a:buNone/>
                      </a:pPr>
                      <a:r>
                        <a:rPr lang="en-US" sz="850" dirty="0">
                          <a:solidFill>
                            <a:srgbClr val="64748B"/>
                          </a:solidFill>
                        </a:rPr>
                        <a:t>eBay four-factor</a:t>
                      </a:r>
                      <a:endParaRPr lang="en-US" sz="850" dirty="0"/>
                    </a:p>
                    <a:p>
                      <a:pPr marL="0" indent="0" algn="ctr">
                        <a:buNone/>
                      </a:pPr>
                      <a:r>
                        <a:rPr lang="en-US" sz="850" dirty="0">
                          <a:solidFill>
                            <a:srgbClr val="64748B"/>
                          </a:solidFill>
                        </a:rPr>
                        <a:t>test</a:t>
                      </a:r>
                      <a:endParaRPr lang="en-US" sz="850" dirty="0"/>
                    </a:p>
                  </a:txBody>
                  <a:tcPr anchor="ct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FFFFF"/>
                    </a:solidFill>
                  </a:tcPr>
                </a:tc>
                <a:tc>
                  <a:txBody>
                    <a:bodyPr/>
                    <a:lstStyle/>
                    <a:p>
                      <a:pPr marL="0" indent="0" algn="ctr">
                        <a:buNone/>
                      </a:pPr>
                      <a:r>
                        <a:rPr lang="en-US" sz="850" dirty="0">
                          <a:solidFill>
                            <a:srgbClr val="64748B"/>
                          </a:solidFill>
                        </a:rPr>
                        <a:t>No dedicated body;</a:t>
                      </a:r>
                      <a:endParaRPr lang="en-US" sz="850" dirty="0"/>
                    </a:p>
                    <a:p>
                      <a:pPr marL="0" indent="0" algn="ctr">
                        <a:buNone/>
                      </a:pPr>
                      <a:r>
                        <a:rPr lang="en-US" sz="850" dirty="0">
                          <a:solidFill>
                            <a:srgbClr val="64748B"/>
                          </a:solidFill>
                        </a:rPr>
                        <a:t>ITC &amp; courts</a:t>
                      </a:r>
                      <a:endParaRPr lang="en-US" sz="850" dirty="0"/>
                    </a:p>
                  </a:txBody>
                  <a:tcPr anchor="ct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FFFFF"/>
                    </a:solidFill>
                  </a:tcPr>
                </a:tc>
                <a:tc>
                  <a:txBody>
                    <a:bodyPr/>
                    <a:lstStyle/>
                    <a:p>
                      <a:pPr marL="0" indent="0" algn="ctr">
                        <a:buNone/>
                      </a:pPr>
                      <a:r>
                        <a:rPr lang="en-US" sz="850" dirty="0">
                          <a:solidFill>
                            <a:srgbClr val="64748B"/>
                          </a:solidFill>
                        </a:rPr>
                        <a:t>Factor-based test</a:t>
                      </a:r>
                      <a:endParaRPr lang="en-US" sz="850" dirty="0"/>
                    </a:p>
                    <a:p>
                      <a:pPr marL="0" indent="0" algn="ctr">
                        <a:buNone/>
                      </a:pPr>
                      <a:r>
                        <a:rPr lang="en-US" sz="850" dirty="0">
                          <a:solidFill>
                            <a:srgbClr val="64748B"/>
                          </a:solidFill>
                        </a:rPr>
                        <a:t>preserves discretion</a:t>
                      </a:r>
                      <a:endParaRPr lang="en-US" sz="850" dirty="0"/>
                    </a:p>
                  </a:txBody>
                  <a:tcPr anchor="ct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FFFFF"/>
                    </a:solidFill>
                  </a:tcPr>
                </a:tc>
                <a:extLst>
                  <a:ext uri="{0D108BD9-81ED-4DB2-BD59-A6C34878D82A}">
                    <a16:rowId xmlns:a16="http://schemas.microsoft.com/office/drawing/2014/main" val="459232190"/>
                  </a:ext>
                </a:extLst>
              </a:tr>
              <a:tr h="458010">
                <a:tc>
                  <a:txBody>
                    <a:bodyPr/>
                    <a:lstStyle/>
                    <a:p>
                      <a:pPr marL="0" indent="0">
                        <a:buNone/>
                      </a:pPr>
                      <a:r>
                        <a:rPr lang="en-US" sz="900" b="1" dirty="0">
                          <a:solidFill>
                            <a:srgbClr val="1E293B"/>
                          </a:solidFill>
                        </a:rPr>
                        <a:t>China</a:t>
                      </a:r>
                      <a:endParaRPr lang="en-US" sz="900" dirty="0"/>
                    </a:p>
                  </a:txBody>
                  <a:tcPr anchor="ct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8FAFC"/>
                    </a:solidFill>
                  </a:tcPr>
                </a:tc>
                <a:tc>
                  <a:txBody>
                    <a:bodyPr/>
                    <a:lstStyle/>
                    <a:p>
                      <a:pPr marL="0" indent="0" algn="ctr">
                        <a:buNone/>
                      </a:pPr>
                      <a:r>
                        <a:rPr lang="en-US" sz="850" dirty="0">
                          <a:solidFill>
                            <a:srgbClr val="64748B"/>
                          </a:solidFill>
                        </a:rPr>
                        <a:t>Court-led rate</a:t>
                      </a:r>
                      <a:endParaRPr lang="en-US" sz="850" dirty="0"/>
                    </a:p>
                    <a:p>
                      <a:pPr marL="0" indent="0" algn="ctr">
                        <a:buNone/>
                      </a:pPr>
                      <a:r>
                        <a:rPr lang="en-US" sz="850" dirty="0">
                          <a:solidFill>
                            <a:srgbClr val="64748B"/>
                          </a:solidFill>
                        </a:rPr>
                        <a:t>setting</a:t>
                      </a:r>
                      <a:endParaRPr lang="en-US" sz="850" dirty="0"/>
                    </a:p>
                  </a:txBody>
                  <a:tcPr anchor="ct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8FAFC"/>
                    </a:solidFill>
                  </a:tcPr>
                </a:tc>
                <a:tc>
                  <a:txBody>
                    <a:bodyPr/>
                    <a:lstStyle/>
                    <a:p>
                      <a:pPr marL="0" indent="0" algn="ctr">
                        <a:buNone/>
                      </a:pPr>
                      <a:r>
                        <a:rPr lang="en-US" sz="850" dirty="0">
                          <a:solidFill>
                            <a:srgbClr val="64748B"/>
                          </a:solidFill>
                        </a:rPr>
                        <a:t>Fault-based;</a:t>
                      </a:r>
                      <a:endParaRPr lang="en-US" sz="850" dirty="0"/>
                    </a:p>
                    <a:p>
                      <a:pPr marL="0" indent="0" algn="ctr">
                        <a:buNone/>
                      </a:pPr>
                      <a:r>
                        <a:rPr lang="en-US" sz="850" dirty="0">
                          <a:solidFill>
                            <a:srgbClr val="64748B"/>
                          </a:solidFill>
                        </a:rPr>
                        <a:t>global rates</a:t>
                      </a:r>
                      <a:endParaRPr lang="en-US" sz="850" dirty="0"/>
                    </a:p>
                  </a:txBody>
                  <a:tcPr anchor="ct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8FAFC"/>
                    </a:solidFill>
                  </a:tcPr>
                </a:tc>
                <a:tc>
                  <a:txBody>
                    <a:bodyPr/>
                    <a:lstStyle/>
                    <a:p>
                      <a:pPr marL="0" indent="0" algn="ctr">
                        <a:buNone/>
                      </a:pPr>
                      <a:r>
                        <a:rPr lang="en-US" sz="850" dirty="0">
                          <a:solidFill>
                            <a:srgbClr val="64748B"/>
                          </a:solidFill>
                        </a:rPr>
                        <a:t>Wuhan/Shenzhen</a:t>
                      </a:r>
                      <a:endParaRPr lang="en-US" sz="850" dirty="0"/>
                    </a:p>
                    <a:p>
                      <a:pPr marL="0" indent="0" algn="ctr">
                        <a:buNone/>
                      </a:pPr>
                      <a:r>
                        <a:rPr lang="en-US" sz="850" dirty="0">
                          <a:solidFill>
                            <a:srgbClr val="64748B"/>
                          </a:solidFill>
                        </a:rPr>
                        <a:t>rate-setting courts</a:t>
                      </a:r>
                      <a:endParaRPr lang="en-US" sz="850" dirty="0"/>
                    </a:p>
                  </a:txBody>
                  <a:tcPr anchor="ct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8FAFC"/>
                    </a:solidFill>
                  </a:tcPr>
                </a:tc>
                <a:tc>
                  <a:txBody>
                    <a:bodyPr/>
                    <a:lstStyle/>
                    <a:p>
                      <a:pPr marL="0" indent="0" algn="ctr">
                        <a:buNone/>
                      </a:pPr>
                      <a:r>
                        <a:rPr lang="en-US" sz="850" dirty="0">
                          <a:solidFill>
                            <a:srgbClr val="64748B"/>
                          </a:solidFill>
                        </a:rPr>
                        <a:t>WTO condemned</a:t>
                      </a:r>
                      <a:endParaRPr lang="en-US" sz="850" dirty="0"/>
                    </a:p>
                    <a:p>
                      <a:pPr marL="0" indent="0" algn="ctr">
                        <a:buNone/>
                      </a:pPr>
                      <a:r>
                        <a:rPr lang="en-US" sz="850" dirty="0">
                          <a:solidFill>
                            <a:srgbClr val="64748B"/>
                          </a:solidFill>
                        </a:rPr>
                        <a:t>ASI practice</a:t>
                      </a:r>
                      <a:endParaRPr lang="en-US" sz="850" dirty="0"/>
                    </a:p>
                  </a:txBody>
                  <a:tcPr anchor="ct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8FAFC"/>
                    </a:solidFill>
                  </a:tcPr>
                </a:tc>
                <a:extLst>
                  <a:ext uri="{0D108BD9-81ED-4DB2-BD59-A6C34878D82A}">
                    <a16:rowId xmlns:a16="http://schemas.microsoft.com/office/drawing/2014/main" val="2474958817"/>
                  </a:ext>
                </a:extLst>
              </a:tr>
            </a:tbl>
          </a:graphicData>
        </a:graphic>
      </p:graphicFrame>
      <p:sp>
        <p:nvSpPr>
          <p:cNvPr id="65" name="Shape 2">
            <a:extLst>
              <a:ext uri="{FF2B5EF4-FFF2-40B4-BE49-F238E27FC236}">
                <a16:creationId xmlns:a16="http://schemas.microsoft.com/office/drawing/2014/main" id="{0C2C0E4D-291A-D4D1-6990-9578ADCC95FF}"/>
              </a:ext>
            </a:extLst>
          </p:cNvPr>
          <p:cNvSpPr/>
          <p:nvPr/>
        </p:nvSpPr>
        <p:spPr>
          <a:xfrm>
            <a:off x="457200" y="3931920"/>
            <a:ext cx="8046720" cy="868680"/>
          </a:xfrm>
          <a:prstGeom prst="rect">
            <a:avLst/>
          </a:prstGeom>
          <a:solidFill>
            <a:srgbClr val="FFFFFF"/>
          </a:solidFill>
          <a:ln/>
          <a:effectLst>
            <a:outerShdw blurRad="50800" dist="25400" dir="8100000" algn="bl" rotWithShape="0">
              <a:srgbClr val="000000">
                <a:alpha val="12000"/>
              </a:srgbClr>
            </a:outerShdw>
          </a:effectLst>
        </p:spPr>
        <p:txBody>
          <a:bodyPr/>
          <a:lstStyle/>
          <a:p>
            <a:endParaRPr lang="en-IN"/>
          </a:p>
        </p:txBody>
      </p:sp>
      <p:sp>
        <p:nvSpPr>
          <p:cNvPr id="66" name="Shape 3">
            <a:extLst>
              <a:ext uri="{FF2B5EF4-FFF2-40B4-BE49-F238E27FC236}">
                <a16:creationId xmlns:a16="http://schemas.microsoft.com/office/drawing/2014/main" id="{058421A8-83D7-1465-C843-FF84CAE05E01}"/>
              </a:ext>
            </a:extLst>
          </p:cNvPr>
          <p:cNvSpPr/>
          <p:nvPr/>
        </p:nvSpPr>
        <p:spPr>
          <a:xfrm>
            <a:off x="457200" y="3931920"/>
            <a:ext cx="73152" cy="914400"/>
          </a:xfrm>
          <a:prstGeom prst="rect">
            <a:avLst/>
          </a:prstGeom>
          <a:solidFill>
            <a:srgbClr val="D4A843"/>
          </a:solidFill>
          <a:ln/>
        </p:spPr>
        <p:txBody>
          <a:bodyPr/>
          <a:lstStyle/>
          <a:p>
            <a:endParaRPr lang="en-IN"/>
          </a:p>
        </p:txBody>
      </p:sp>
      <p:sp>
        <p:nvSpPr>
          <p:cNvPr id="67" name="Text 4">
            <a:extLst>
              <a:ext uri="{FF2B5EF4-FFF2-40B4-BE49-F238E27FC236}">
                <a16:creationId xmlns:a16="http://schemas.microsoft.com/office/drawing/2014/main" id="{806ACB69-0E2A-385A-1C81-BFC04AFF967E}"/>
              </a:ext>
            </a:extLst>
          </p:cNvPr>
          <p:cNvSpPr/>
          <p:nvPr/>
        </p:nvSpPr>
        <p:spPr>
          <a:xfrm>
            <a:off x="731520" y="3977640"/>
            <a:ext cx="7772400" cy="228600"/>
          </a:xfrm>
          <a:prstGeom prst="rect">
            <a:avLst/>
          </a:prstGeom>
          <a:noFill/>
          <a:ln/>
        </p:spPr>
        <p:txBody>
          <a:bodyPr wrap="square" lIns="0" tIns="0" rIns="0" bIns="0" rtlCol="0" anchor="ctr"/>
          <a:lstStyle/>
          <a:p>
            <a:pPr marL="0" indent="0">
              <a:buNone/>
            </a:pPr>
            <a:r>
              <a:rPr lang="en-US" sz="1100" b="1" dirty="0">
                <a:solidFill>
                  <a:srgbClr val="D4A843"/>
                </a:solidFill>
                <a:latin typeface="Georgia" pitchFamily="34" charset="0"/>
                <a:ea typeface="Georgia" pitchFamily="34" charset="-122"/>
                <a:cs typeface="Georgia" pitchFamily="34" charset="-120"/>
              </a:rPr>
              <a:t>COMPARATIVE SYNTHESIS</a:t>
            </a:r>
            <a:endParaRPr lang="en-US" sz="1100" dirty="0"/>
          </a:p>
        </p:txBody>
      </p:sp>
      <p:sp>
        <p:nvSpPr>
          <p:cNvPr id="68" name="Text 5">
            <a:extLst>
              <a:ext uri="{FF2B5EF4-FFF2-40B4-BE49-F238E27FC236}">
                <a16:creationId xmlns:a16="http://schemas.microsoft.com/office/drawing/2014/main" id="{114F1E00-957A-8D6A-6D54-6255483CC47C}"/>
              </a:ext>
            </a:extLst>
          </p:cNvPr>
          <p:cNvSpPr/>
          <p:nvPr/>
        </p:nvSpPr>
        <p:spPr>
          <a:xfrm>
            <a:off x="731520" y="4206240"/>
            <a:ext cx="7772400" cy="594360"/>
          </a:xfrm>
          <a:prstGeom prst="rect">
            <a:avLst/>
          </a:prstGeom>
          <a:noFill/>
          <a:ln/>
        </p:spPr>
        <p:txBody>
          <a:bodyPr wrap="square" lIns="0" tIns="0" rIns="0" bIns="0" rtlCol="0" anchor="ctr"/>
          <a:lstStyle/>
          <a:p>
            <a:pPr marL="0" indent="0">
              <a:lnSpc>
                <a:spcPct val="125000"/>
              </a:lnSpc>
              <a:buNone/>
            </a:pPr>
            <a:r>
              <a:rPr lang="en-US" sz="1050" dirty="0">
                <a:solidFill>
                  <a:srgbClr val="1E293B"/>
                </a:solidFill>
                <a:latin typeface="Calibri" pitchFamily="34" charset="0"/>
                <a:ea typeface="Calibri" pitchFamily="34" charset="-122"/>
                <a:cs typeface="Calibri" pitchFamily="34" charset="-120"/>
              </a:rPr>
              <a:t>No major jurisdiction relies solely on courts. All supplement with institutional mechanisms. But approach matters: the EU’s mandatory model failed; Japan’s voluntary model succeeds. The proposed framework follows the facilitative path of institutional support without adjudicatory overreach.</a:t>
            </a:r>
            <a:endParaRPr lang="en-US" sz="105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chemeClr val="bg1"/>
        </a:solidFill>
        <a:effectLst/>
      </p:bgPr>
    </p:bg>
    <p:spTree>
      <p:nvGrpSpPr>
        <p:cNvPr id="1" name=""/>
        <p:cNvGrpSpPr/>
        <p:nvPr/>
      </p:nvGrpSpPr>
      <p:grpSpPr>
        <a:xfrm>
          <a:off x="0" y="0"/>
          <a:ext cx="0" cy="0"/>
          <a:chOff x="0" y="0"/>
          <a:chExt cx="0" cy="0"/>
        </a:xfrm>
      </p:grpSpPr>
      <p:sp>
        <p:nvSpPr>
          <p:cNvPr id="2" name="Shape 0"/>
          <p:cNvSpPr/>
          <p:nvPr/>
        </p:nvSpPr>
        <p:spPr>
          <a:xfrm>
            <a:off x="-110836" y="-124691"/>
            <a:ext cx="9386454" cy="1084811"/>
          </a:xfrm>
          <a:prstGeom prst="rect">
            <a:avLst/>
          </a:prstGeom>
          <a:solidFill>
            <a:srgbClr val="0D1F3C"/>
          </a:solidFill>
          <a:ln w="12700">
            <a:noFill/>
            <a:prstDash val="solid"/>
          </a:ln>
        </p:spPr>
        <p:txBody>
          <a:bodyPr/>
          <a:lstStyle/>
          <a:p>
            <a:endParaRPr lang="en-IN"/>
          </a:p>
        </p:txBody>
      </p:sp>
      <p:sp>
        <p:nvSpPr>
          <p:cNvPr id="3" name="Text 1"/>
          <p:cNvSpPr/>
          <p:nvPr/>
        </p:nvSpPr>
        <p:spPr>
          <a:xfrm>
            <a:off x="320040" y="137160"/>
            <a:ext cx="7772400" cy="457200"/>
          </a:xfrm>
          <a:prstGeom prst="rect">
            <a:avLst/>
          </a:prstGeom>
          <a:noFill/>
          <a:ln/>
        </p:spPr>
        <p:txBody>
          <a:bodyPr wrap="square" lIns="0" tIns="0" rIns="0" bIns="0" rtlCol="0" anchor="ctr"/>
          <a:lstStyle/>
          <a:p>
            <a:pPr marL="0" indent="0">
              <a:buNone/>
            </a:pPr>
            <a:r>
              <a:rPr lang="en-US" sz="2400" b="1" dirty="0">
                <a:solidFill>
                  <a:schemeClr val="bg1"/>
                </a:solidFill>
                <a:latin typeface="Georgia" panose="02040502050405020303" pitchFamily="18" charset="0"/>
                <a:ea typeface="Calibri" pitchFamily="34" charset="-122"/>
                <a:cs typeface="Calibri" pitchFamily="34" charset="-120"/>
              </a:rPr>
              <a:t>Core Policy Recommendations</a:t>
            </a:r>
            <a:endParaRPr lang="en-US" sz="2400" dirty="0">
              <a:solidFill>
                <a:schemeClr val="bg1"/>
              </a:solidFill>
              <a:latin typeface="Georgia" panose="02040502050405020303" pitchFamily="18" charset="0"/>
            </a:endParaRPr>
          </a:p>
        </p:txBody>
      </p:sp>
      <p:sp>
        <p:nvSpPr>
          <p:cNvPr id="4" name="Text 2"/>
          <p:cNvSpPr/>
          <p:nvPr/>
        </p:nvSpPr>
        <p:spPr>
          <a:xfrm>
            <a:off x="320040" y="576072"/>
            <a:ext cx="7772400" cy="274320"/>
          </a:xfrm>
          <a:prstGeom prst="rect">
            <a:avLst/>
          </a:prstGeom>
          <a:noFill/>
          <a:ln/>
        </p:spPr>
        <p:txBody>
          <a:bodyPr wrap="square" lIns="0" tIns="0" rIns="0" bIns="0" rtlCol="0" anchor="ctr"/>
          <a:lstStyle/>
          <a:p>
            <a:pPr marL="0" indent="0">
              <a:buNone/>
            </a:pPr>
            <a:r>
              <a:rPr lang="en-US" sz="1050" i="1" dirty="0">
                <a:solidFill>
                  <a:srgbClr val="C9A84C"/>
                </a:solidFill>
                <a:latin typeface="Calibri" pitchFamily="34" charset="0"/>
                <a:ea typeface="Calibri" pitchFamily="34" charset="-122"/>
                <a:cs typeface="Calibri" pitchFamily="34" charset="-120"/>
              </a:rPr>
              <a:t>Seven integrated reforms to build a transparent, efficient and balanced SEP regime</a:t>
            </a:r>
            <a:endParaRPr lang="en-US" sz="1050" dirty="0">
              <a:solidFill>
                <a:srgbClr val="C9A84C"/>
              </a:solidFill>
            </a:endParaRPr>
          </a:p>
        </p:txBody>
      </p:sp>
      <p:sp>
        <p:nvSpPr>
          <p:cNvPr id="5" name="Shape 3"/>
          <p:cNvSpPr/>
          <p:nvPr/>
        </p:nvSpPr>
        <p:spPr>
          <a:xfrm>
            <a:off x="228600" y="1097280"/>
            <a:ext cx="2788920" cy="1170432"/>
          </a:xfrm>
          <a:prstGeom prst="rect">
            <a:avLst/>
          </a:prstGeom>
          <a:solidFill>
            <a:srgbClr val="132A4A"/>
          </a:solidFill>
          <a:ln w="12700">
            <a:noFill/>
            <a:prstDash val="solid"/>
          </a:ln>
          <a:effectLst>
            <a:outerShdw blurRad="101600" dist="38100" dir="8100000" algn="bl" rotWithShape="0">
              <a:srgbClr val="000000">
                <a:alpha val="12000"/>
              </a:srgbClr>
            </a:outerShdw>
          </a:effectLst>
        </p:spPr>
        <p:txBody>
          <a:bodyPr/>
          <a:lstStyle/>
          <a:p>
            <a:endParaRPr lang="en-IN"/>
          </a:p>
        </p:txBody>
      </p:sp>
      <p:sp>
        <p:nvSpPr>
          <p:cNvPr id="6" name="Shape 4"/>
          <p:cNvSpPr/>
          <p:nvPr/>
        </p:nvSpPr>
        <p:spPr>
          <a:xfrm>
            <a:off x="228600" y="1097280"/>
            <a:ext cx="420624" cy="1170432"/>
          </a:xfrm>
          <a:prstGeom prst="rect">
            <a:avLst/>
          </a:prstGeom>
          <a:solidFill>
            <a:srgbClr val="1A6B7C"/>
          </a:solidFill>
          <a:ln w="12700">
            <a:noFill/>
            <a:prstDash val="solid"/>
          </a:ln>
        </p:spPr>
        <p:txBody>
          <a:bodyPr/>
          <a:lstStyle/>
          <a:p>
            <a:endParaRPr lang="en-IN"/>
          </a:p>
        </p:txBody>
      </p:sp>
      <p:sp>
        <p:nvSpPr>
          <p:cNvPr id="7" name="Text 5"/>
          <p:cNvSpPr/>
          <p:nvPr/>
        </p:nvSpPr>
        <p:spPr>
          <a:xfrm>
            <a:off x="246888" y="1417320"/>
            <a:ext cx="384048" cy="457200"/>
          </a:xfrm>
          <a:prstGeom prst="rect">
            <a:avLst/>
          </a:prstGeom>
          <a:noFill/>
          <a:ln/>
        </p:spPr>
        <p:txBody>
          <a:bodyPr wrap="square" lIns="0" tIns="0" rIns="0" bIns="0" rtlCol="0" anchor="ctr"/>
          <a:lstStyle/>
          <a:p>
            <a:pPr marL="0" indent="0" algn="ctr">
              <a:buNone/>
            </a:pPr>
            <a:r>
              <a:rPr lang="en-US" sz="2000" b="1" dirty="0">
                <a:solidFill>
                  <a:srgbClr val="FFFFFF"/>
                </a:solidFill>
                <a:latin typeface="Calibri" pitchFamily="34" charset="0"/>
                <a:ea typeface="Calibri" pitchFamily="34" charset="-122"/>
                <a:cs typeface="Calibri" pitchFamily="34" charset="-120"/>
              </a:rPr>
              <a:t>1</a:t>
            </a:r>
            <a:endParaRPr lang="en-US" sz="2000" dirty="0"/>
          </a:p>
        </p:txBody>
      </p:sp>
      <p:sp>
        <p:nvSpPr>
          <p:cNvPr id="8" name="Text 6"/>
          <p:cNvSpPr/>
          <p:nvPr/>
        </p:nvSpPr>
        <p:spPr>
          <a:xfrm>
            <a:off x="731520" y="1170432"/>
            <a:ext cx="2194560" cy="320040"/>
          </a:xfrm>
          <a:prstGeom prst="rect">
            <a:avLst/>
          </a:prstGeom>
          <a:noFill/>
          <a:ln/>
        </p:spPr>
        <p:txBody>
          <a:bodyPr wrap="square" lIns="0" tIns="0" rIns="0" bIns="0" rtlCol="0" anchor="ctr"/>
          <a:lstStyle/>
          <a:p>
            <a:pPr marL="0" indent="0">
              <a:buNone/>
            </a:pPr>
            <a:r>
              <a:rPr lang="en-US" sz="1100" b="1" dirty="0">
                <a:solidFill>
                  <a:schemeClr val="bg1"/>
                </a:solidFill>
                <a:latin typeface="Calibri" pitchFamily="34" charset="0"/>
                <a:ea typeface="Calibri" pitchFamily="34" charset="-122"/>
                <a:cs typeface="Calibri" pitchFamily="34" charset="-120"/>
              </a:rPr>
              <a:t>SEP Registration &amp; Essentiality Assessment</a:t>
            </a:r>
            <a:endParaRPr lang="en-US" sz="1100" dirty="0">
              <a:solidFill>
                <a:schemeClr val="bg1"/>
              </a:solidFill>
            </a:endParaRPr>
          </a:p>
        </p:txBody>
      </p:sp>
      <p:sp>
        <p:nvSpPr>
          <p:cNvPr id="9" name="Text 7"/>
          <p:cNvSpPr/>
          <p:nvPr/>
        </p:nvSpPr>
        <p:spPr>
          <a:xfrm>
            <a:off x="731520" y="1517904"/>
            <a:ext cx="2194560" cy="685800"/>
          </a:xfrm>
          <a:prstGeom prst="rect">
            <a:avLst/>
          </a:prstGeom>
          <a:noFill/>
          <a:ln/>
        </p:spPr>
        <p:txBody>
          <a:bodyPr wrap="square" lIns="0" tIns="0" rIns="0" bIns="0" rtlCol="0" anchor="ctr"/>
          <a:lstStyle/>
          <a:p>
            <a:pPr marL="0" indent="0">
              <a:buNone/>
            </a:pPr>
            <a:r>
              <a:rPr lang="en-US" sz="900" dirty="0">
                <a:solidFill>
                  <a:srgbClr val="D9E8F5"/>
                </a:solidFill>
                <a:latin typeface="Calibri" pitchFamily="34" charset="0"/>
                <a:ea typeface="Calibri" pitchFamily="34" charset="-122"/>
                <a:cs typeface="Calibri" pitchFamily="34" charset="-120"/>
              </a:rPr>
              <a:t>Public database; FRAND undertaking required; independent technical essentiality checks to reduce over-declaration.</a:t>
            </a:r>
            <a:endParaRPr lang="en-US" sz="900" dirty="0"/>
          </a:p>
        </p:txBody>
      </p:sp>
      <p:sp>
        <p:nvSpPr>
          <p:cNvPr id="10" name="Shape 8"/>
          <p:cNvSpPr/>
          <p:nvPr/>
        </p:nvSpPr>
        <p:spPr>
          <a:xfrm>
            <a:off x="3200400" y="1097280"/>
            <a:ext cx="2788920" cy="1170432"/>
          </a:xfrm>
          <a:prstGeom prst="rect">
            <a:avLst/>
          </a:prstGeom>
          <a:solidFill>
            <a:srgbClr val="132A4A"/>
          </a:solidFill>
          <a:ln w="12700">
            <a:noFill/>
            <a:prstDash val="solid"/>
          </a:ln>
          <a:effectLst>
            <a:outerShdw blurRad="101600" dist="38100" dir="8100000" algn="bl" rotWithShape="0">
              <a:srgbClr val="000000">
                <a:alpha val="12000"/>
              </a:srgbClr>
            </a:outerShdw>
          </a:effectLst>
        </p:spPr>
        <p:txBody>
          <a:bodyPr/>
          <a:lstStyle/>
          <a:p>
            <a:endParaRPr lang="en-IN"/>
          </a:p>
        </p:txBody>
      </p:sp>
      <p:sp>
        <p:nvSpPr>
          <p:cNvPr id="11" name="Shape 9"/>
          <p:cNvSpPr/>
          <p:nvPr/>
        </p:nvSpPr>
        <p:spPr>
          <a:xfrm>
            <a:off x="3200400" y="1097280"/>
            <a:ext cx="420624" cy="1170432"/>
          </a:xfrm>
          <a:prstGeom prst="rect">
            <a:avLst/>
          </a:prstGeom>
          <a:solidFill>
            <a:srgbClr val="C9A84C"/>
          </a:solidFill>
          <a:ln w="12700">
            <a:noFill/>
            <a:prstDash val="solid"/>
          </a:ln>
        </p:spPr>
        <p:txBody>
          <a:bodyPr/>
          <a:lstStyle/>
          <a:p>
            <a:endParaRPr lang="en-IN"/>
          </a:p>
        </p:txBody>
      </p:sp>
      <p:sp>
        <p:nvSpPr>
          <p:cNvPr id="12" name="Text 10"/>
          <p:cNvSpPr/>
          <p:nvPr/>
        </p:nvSpPr>
        <p:spPr>
          <a:xfrm>
            <a:off x="3218688" y="1417320"/>
            <a:ext cx="384048" cy="457200"/>
          </a:xfrm>
          <a:prstGeom prst="rect">
            <a:avLst/>
          </a:prstGeom>
          <a:noFill/>
          <a:ln/>
        </p:spPr>
        <p:txBody>
          <a:bodyPr wrap="square" lIns="0" tIns="0" rIns="0" bIns="0" rtlCol="0" anchor="ctr"/>
          <a:lstStyle/>
          <a:p>
            <a:pPr marL="0" indent="0" algn="ctr">
              <a:buNone/>
            </a:pPr>
            <a:r>
              <a:rPr lang="en-US" sz="2000" b="1" dirty="0">
                <a:solidFill>
                  <a:srgbClr val="FFFFFF"/>
                </a:solidFill>
                <a:latin typeface="Calibri" pitchFamily="34" charset="0"/>
                <a:ea typeface="Calibri" pitchFamily="34" charset="-122"/>
                <a:cs typeface="Calibri" pitchFamily="34" charset="-120"/>
              </a:rPr>
              <a:t>2</a:t>
            </a:r>
            <a:endParaRPr lang="en-US" sz="2000" dirty="0"/>
          </a:p>
        </p:txBody>
      </p:sp>
      <p:sp>
        <p:nvSpPr>
          <p:cNvPr id="13" name="Text 11"/>
          <p:cNvSpPr/>
          <p:nvPr/>
        </p:nvSpPr>
        <p:spPr>
          <a:xfrm>
            <a:off x="3703320" y="1170432"/>
            <a:ext cx="2194560" cy="320040"/>
          </a:xfrm>
          <a:prstGeom prst="rect">
            <a:avLst/>
          </a:prstGeom>
          <a:noFill/>
          <a:ln/>
        </p:spPr>
        <p:txBody>
          <a:bodyPr wrap="square" lIns="0" tIns="0" rIns="0" bIns="0" rtlCol="0" anchor="ctr"/>
          <a:lstStyle/>
          <a:p>
            <a:pPr marL="0" indent="0">
              <a:buNone/>
            </a:pPr>
            <a:r>
              <a:rPr lang="en-US" sz="1100" b="1" dirty="0">
                <a:solidFill>
                  <a:srgbClr val="FFFFFF"/>
                </a:solidFill>
                <a:latin typeface="Calibri" pitchFamily="34" charset="0"/>
                <a:ea typeface="Calibri" pitchFamily="34" charset="-122"/>
                <a:cs typeface="Calibri" pitchFamily="34" charset="-120"/>
              </a:rPr>
              <a:t>FRAND Facilitation &amp; Dispute Resolution Centre (FFDRC)</a:t>
            </a:r>
            <a:endParaRPr lang="en-US" sz="1100" dirty="0"/>
          </a:p>
        </p:txBody>
      </p:sp>
      <p:sp>
        <p:nvSpPr>
          <p:cNvPr id="14" name="Text 12"/>
          <p:cNvSpPr/>
          <p:nvPr/>
        </p:nvSpPr>
        <p:spPr>
          <a:xfrm>
            <a:off x="3703320" y="1517904"/>
            <a:ext cx="2194560" cy="685800"/>
          </a:xfrm>
          <a:prstGeom prst="rect">
            <a:avLst/>
          </a:prstGeom>
          <a:noFill/>
          <a:ln/>
        </p:spPr>
        <p:txBody>
          <a:bodyPr wrap="square" lIns="0" tIns="0" rIns="0" bIns="0" rtlCol="0" anchor="ctr"/>
          <a:lstStyle/>
          <a:p>
            <a:pPr marL="0" indent="0">
              <a:buNone/>
            </a:pPr>
            <a:r>
              <a:rPr lang="en-US" sz="900" dirty="0">
                <a:solidFill>
                  <a:srgbClr val="D9E8F5"/>
                </a:solidFill>
                <a:latin typeface="Calibri" pitchFamily="34" charset="0"/>
                <a:ea typeface="Calibri" pitchFamily="34" charset="-122"/>
                <a:cs typeface="Calibri" pitchFamily="34" charset="-120"/>
              </a:rPr>
              <a:t>Neutral body within IP Office; negotiation guidelines; voluntary mediation; SME helpdesk; anonymised royalty ranges.</a:t>
            </a:r>
            <a:endParaRPr lang="en-US" sz="900" dirty="0"/>
          </a:p>
        </p:txBody>
      </p:sp>
      <p:sp>
        <p:nvSpPr>
          <p:cNvPr id="15" name="Shape 13"/>
          <p:cNvSpPr/>
          <p:nvPr/>
        </p:nvSpPr>
        <p:spPr>
          <a:xfrm>
            <a:off x="6172200" y="1097280"/>
            <a:ext cx="2788920" cy="1170432"/>
          </a:xfrm>
          <a:prstGeom prst="rect">
            <a:avLst/>
          </a:prstGeom>
          <a:solidFill>
            <a:srgbClr val="132A4A"/>
          </a:solidFill>
          <a:ln w="12700">
            <a:noFill/>
            <a:prstDash val="solid"/>
          </a:ln>
          <a:effectLst>
            <a:outerShdw blurRad="101600" dist="38100" dir="8100000" algn="bl" rotWithShape="0">
              <a:srgbClr val="000000">
                <a:alpha val="12000"/>
              </a:srgbClr>
            </a:outerShdw>
          </a:effectLst>
        </p:spPr>
        <p:txBody>
          <a:bodyPr/>
          <a:lstStyle/>
          <a:p>
            <a:endParaRPr lang="en-IN"/>
          </a:p>
        </p:txBody>
      </p:sp>
      <p:sp>
        <p:nvSpPr>
          <p:cNvPr id="16" name="Shape 14"/>
          <p:cNvSpPr/>
          <p:nvPr/>
        </p:nvSpPr>
        <p:spPr>
          <a:xfrm>
            <a:off x="6172200" y="1097280"/>
            <a:ext cx="420624" cy="1170432"/>
          </a:xfrm>
          <a:prstGeom prst="rect">
            <a:avLst/>
          </a:prstGeom>
          <a:solidFill>
            <a:srgbClr val="1A6B7C"/>
          </a:solidFill>
          <a:ln w="12700">
            <a:noFill/>
            <a:prstDash val="solid"/>
          </a:ln>
        </p:spPr>
        <p:txBody>
          <a:bodyPr/>
          <a:lstStyle/>
          <a:p>
            <a:endParaRPr lang="en-IN"/>
          </a:p>
        </p:txBody>
      </p:sp>
      <p:sp>
        <p:nvSpPr>
          <p:cNvPr id="17" name="Text 15"/>
          <p:cNvSpPr/>
          <p:nvPr/>
        </p:nvSpPr>
        <p:spPr>
          <a:xfrm>
            <a:off x="6190488" y="1417320"/>
            <a:ext cx="384048" cy="457200"/>
          </a:xfrm>
          <a:prstGeom prst="rect">
            <a:avLst/>
          </a:prstGeom>
          <a:noFill/>
          <a:ln/>
        </p:spPr>
        <p:txBody>
          <a:bodyPr wrap="square" lIns="0" tIns="0" rIns="0" bIns="0" rtlCol="0" anchor="ctr"/>
          <a:lstStyle/>
          <a:p>
            <a:pPr marL="0" indent="0" algn="ctr">
              <a:buNone/>
            </a:pPr>
            <a:r>
              <a:rPr lang="en-US" sz="2000" b="1" dirty="0">
                <a:solidFill>
                  <a:srgbClr val="FFFFFF"/>
                </a:solidFill>
                <a:latin typeface="Calibri" pitchFamily="34" charset="0"/>
                <a:ea typeface="Calibri" pitchFamily="34" charset="-122"/>
                <a:cs typeface="Calibri" pitchFamily="34" charset="-120"/>
              </a:rPr>
              <a:t>3</a:t>
            </a:r>
            <a:endParaRPr lang="en-US" sz="2000" dirty="0"/>
          </a:p>
        </p:txBody>
      </p:sp>
      <p:sp>
        <p:nvSpPr>
          <p:cNvPr id="18" name="Text 16"/>
          <p:cNvSpPr/>
          <p:nvPr/>
        </p:nvSpPr>
        <p:spPr>
          <a:xfrm>
            <a:off x="6675120" y="1170432"/>
            <a:ext cx="2194560" cy="320040"/>
          </a:xfrm>
          <a:prstGeom prst="rect">
            <a:avLst/>
          </a:prstGeom>
          <a:noFill/>
          <a:ln/>
        </p:spPr>
        <p:txBody>
          <a:bodyPr wrap="square" lIns="0" tIns="0" rIns="0" bIns="0" rtlCol="0" anchor="ctr"/>
          <a:lstStyle/>
          <a:p>
            <a:pPr marL="0" indent="0">
              <a:buNone/>
            </a:pPr>
            <a:r>
              <a:rPr lang="en-US" sz="1100" b="1" dirty="0">
                <a:solidFill>
                  <a:srgbClr val="FFFFFF"/>
                </a:solidFill>
                <a:latin typeface="Calibri" pitchFamily="34" charset="0"/>
                <a:ea typeface="Calibri" pitchFamily="34" charset="-122"/>
                <a:cs typeface="Calibri" pitchFamily="34" charset="-120"/>
              </a:rPr>
              <a:t>Clarify Patent–Competition Law Interface</a:t>
            </a:r>
            <a:endParaRPr lang="en-US" sz="1100" dirty="0"/>
          </a:p>
        </p:txBody>
      </p:sp>
      <p:sp>
        <p:nvSpPr>
          <p:cNvPr id="19" name="Text 17"/>
          <p:cNvSpPr/>
          <p:nvPr/>
        </p:nvSpPr>
        <p:spPr>
          <a:xfrm>
            <a:off x="6675120" y="1517904"/>
            <a:ext cx="2194560" cy="685800"/>
          </a:xfrm>
          <a:prstGeom prst="rect">
            <a:avLst/>
          </a:prstGeom>
          <a:noFill/>
          <a:ln/>
        </p:spPr>
        <p:txBody>
          <a:bodyPr wrap="square" lIns="0" tIns="0" rIns="0" bIns="0" rtlCol="0" anchor="ctr"/>
          <a:lstStyle/>
          <a:p>
            <a:pPr marL="0" indent="0">
              <a:buNone/>
            </a:pPr>
            <a:r>
              <a:rPr lang="en-US" sz="900" dirty="0">
                <a:solidFill>
                  <a:srgbClr val="D9E8F5"/>
                </a:solidFill>
                <a:latin typeface="Calibri" pitchFamily="34" charset="0"/>
                <a:ea typeface="Calibri" pitchFamily="34" charset="-122"/>
                <a:cs typeface="Calibri" pitchFamily="34" charset="-120"/>
              </a:rPr>
              <a:t>Amend Patents Act and Competition Act to allow concurrent CCI jurisdiction; coordinate orders; private settlements do not terminate CCI probes.</a:t>
            </a:r>
            <a:endParaRPr lang="en-US" sz="900" dirty="0"/>
          </a:p>
        </p:txBody>
      </p:sp>
      <p:sp>
        <p:nvSpPr>
          <p:cNvPr id="20" name="Shape 18"/>
          <p:cNvSpPr/>
          <p:nvPr/>
        </p:nvSpPr>
        <p:spPr>
          <a:xfrm>
            <a:off x="228600" y="2377440"/>
            <a:ext cx="2788920" cy="1170432"/>
          </a:xfrm>
          <a:prstGeom prst="rect">
            <a:avLst/>
          </a:prstGeom>
          <a:solidFill>
            <a:srgbClr val="132A4A"/>
          </a:solidFill>
          <a:ln w="12700">
            <a:noFill/>
            <a:prstDash val="solid"/>
          </a:ln>
          <a:effectLst>
            <a:outerShdw blurRad="101600" dist="38100" dir="8100000" algn="bl" rotWithShape="0">
              <a:srgbClr val="000000">
                <a:alpha val="12000"/>
              </a:srgbClr>
            </a:outerShdw>
          </a:effectLst>
        </p:spPr>
        <p:txBody>
          <a:bodyPr/>
          <a:lstStyle/>
          <a:p>
            <a:endParaRPr lang="en-IN"/>
          </a:p>
        </p:txBody>
      </p:sp>
      <p:sp>
        <p:nvSpPr>
          <p:cNvPr id="21" name="Shape 19"/>
          <p:cNvSpPr/>
          <p:nvPr/>
        </p:nvSpPr>
        <p:spPr>
          <a:xfrm>
            <a:off x="228600" y="2377440"/>
            <a:ext cx="420624" cy="1170432"/>
          </a:xfrm>
          <a:prstGeom prst="rect">
            <a:avLst/>
          </a:prstGeom>
          <a:solidFill>
            <a:srgbClr val="1A6B7C"/>
          </a:solidFill>
          <a:ln w="12700">
            <a:noFill/>
            <a:prstDash val="solid"/>
          </a:ln>
        </p:spPr>
        <p:txBody>
          <a:bodyPr/>
          <a:lstStyle/>
          <a:p>
            <a:endParaRPr lang="en-IN"/>
          </a:p>
        </p:txBody>
      </p:sp>
      <p:sp>
        <p:nvSpPr>
          <p:cNvPr id="22" name="Text 20"/>
          <p:cNvSpPr/>
          <p:nvPr/>
        </p:nvSpPr>
        <p:spPr>
          <a:xfrm>
            <a:off x="246888" y="2697480"/>
            <a:ext cx="384048" cy="457200"/>
          </a:xfrm>
          <a:prstGeom prst="rect">
            <a:avLst/>
          </a:prstGeom>
          <a:noFill/>
          <a:ln/>
        </p:spPr>
        <p:txBody>
          <a:bodyPr wrap="square" lIns="0" tIns="0" rIns="0" bIns="0" rtlCol="0" anchor="ctr"/>
          <a:lstStyle/>
          <a:p>
            <a:pPr marL="0" indent="0" algn="ctr">
              <a:buNone/>
            </a:pPr>
            <a:r>
              <a:rPr lang="en-US" sz="2000" b="1" dirty="0">
                <a:solidFill>
                  <a:srgbClr val="FFFFFF"/>
                </a:solidFill>
                <a:latin typeface="Calibri" pitchFamily="34" charset="0"/>
                <a:ea typeface="Calibri" pitchFamily="34" charset="-122"/>
                <a:cs typeface="Calibri" pitchFamily="34" charset="-120"/>
              </a:rPr>
              <a:t>4</a:t>
            </a:r>
            <a:endParaRPr lang="en-US" sz="2000" dirty="0"/>
          </a:p>
        </p:txBody>
      </p:sp>
      <p:sp>
        <p:nvSpPr>
          <p:cNvPr id="23" name="Text 21"/>
          <p:cNvSpPr/>
          <p:nvPr/>
        </p:nvSpPr>
        <p:spPr>
          <a:xfrm>
            <a:off x="731520" y="2450592"/>
            <a:ext cx="2194560" cy="320040"/>
          </a:xfrm>
          <a:prstGeom prst="rect">
            <a:avLst/>
          </a:prstGeom>
          <a:noFill/>
          <a:ln/>
        </p:spPr>
        <p:txBody>
          <a:bodyPr wrap="square" lIns="0" tIns="0" rIns="0" bIns="0" rtlCol="0" anchor="ctr"/>
          <a:lstStyle/>
          <a:p>
            <a:pPr marL="0" indent="0">
              <a:buNone/>
            </a:pPr>
            <a:r>
              <a:rPr lang="en-US" sz="1100" b="1" dirty="0">
                <a:solidFill>
                  <a:srgbClr val="FFFFFF"/>
                </a:solidFill>
                <a:latin typeface="Calibri" pitchFamily="34" charset="0"/>
                <a:ea typeface="Calibri" pitchFamily="34" charset="-122"/>
                <a:cs typeface="Calibri" pitchFamily="34" charset="-120"/>
              </a:rPr>
              <a:t>Procedural Safeguards for SEP Injunctions</a:t>
            </a:r>
            <a:endParaRPr lang="en-US" sz="1100" dirty="0"/>
          </a:p>
        </p:txBody>
      </p:sp>
      <p:sp>
        <p:nvSpPr>
          <p:cNvPr id="24" name="Text 22"/>
          <p:cNvSpPr/>
          <p:nvPr/>
        </p:nvSpPr>
        <p:spPr>
          <a:xfrm>
            <a:off x="731520" y="2798064"/>
            <a:ext cx="2194560" cy="685800"/>
          </a:xfrm>
          <a:prstGeom prst="rect">
            <a:avLst/>
          </a:prstGeom>
          <a:noFill/>
          <a:ln/>
        </p:spPr>
        <p:txBody>
          <a:bodyPr wrap="square" lIns="0" tIns="0" rIns="0" bIns="0" rtlCol="0" anchor="ctr"/>
          <a:lstStyle/>
          <a:p>
            <a:pPr marL="0" indent="0">
              <a:buNone/>
            </a:pPr>
            <a:r>
              <a:rPr lang="en-US" sz="900" dirty="0">
                <a:solidFill>
                  <a:srgbClr val="D9E8F5"/>
                </a:solidFill>
                <a:latin typeface="Calibri" pitchFamily="34" charset="0"/>
                <a:ea typeface="Calibri" pitchFamily="34" charset="-122"/>
                <a:cs typeface="Calibri" pitchFamily="34" charset="-120"/>
              </a:rPr>
              <a:t>Codify Huawei v. ZTE protocol domestically; notify infringer; make FRAND offer; allow response before injunctions; eBay-style test for ex parte relief.</a:t>
            </a:r>
            <a:endParaRPr lang="en-US" sz="900" dirty="0"/>
          </a:p>
        </p:txBody>
      </p:sp>
      <p:sp>
        <p:nvSpPr>
          <p:cNvPr id="25" name="Shape 23"/>
          <p:cNvSpPr/>
          <p:nvPr/>
        </p:nvSpPr>
        <p:spPr>
          <a:xfrm>
            <a:off x="3200400" y="2377440"/>
            <a:ext cx="2788920" cy="1170432"/>
          </a:xfrm>
          <a:prstGeom prst="rect">
            <a:avLst/>
          </a:prstGeom>
          <a:solidFill>
            <a:srgbClr val="132A4A"/>
          </a:solidFill>
          <a:ln w="12700">
            <a:noFill/>
            <a:prstDash val="solid"/>
          </a:ln>
          <a:effectLst>
            <a:outerShdw blurRad="101600" dist="38100" dir="8100000" algn="bl" rotWithShape="0">
              <a:srgbClr val="000000">
                <a:alpha val="12000"/>
              </a:srgbClr>
            </a:outerShdw>
          </a:effectLst>
        </p:spPr>
        <p:txBody>
          <a:bodyPr/>
          <a:lstStyle/>
          <a:p>
            <a:endParaRPr lang="en-IN"/>
          </a:p>
        </p:txBody>
      </p:sp>
      <p:sp>
        <p:nvSpPr>
          <p:cNvPr id="26" name="Shape 24"/>
          <p:cNvSpPr/>
          <p:nvPr/>
        </p:nvSpPr>
        <p:spPr>
          <a:xfrm>
            <a:off x="3200400" y="2377440"/>
            <a:ext cx="420624" cy="1170432"/>
          </a:xfrm>
          <a:prstGeom prst="rect">
            <a:avLst/>
          </a:prstGeom>
          <a:solidFill>
            <a:srgbClr val="C9A84C"/>
          </a:solidFill>
          <a:ln w="12700">
            <a:noFill/>
            <a:prstDash val="solid"/>
          </a:ln>
        </p:spPr>
        <p:txBody>
          <a:bodyPr/>
          <a:lstStyle/>
          <a:p>
            <a:endParaRPr lang="en-IN"/>
          </a:p>
        </p:txBody>
      </p:sp>
      <p:sp>
        <p:nvSpPr>
          <p:cNvPr id="27" name="Text 25"/>
          <p:cNvSpPr/>
          <p:nvPr/>
        </p:nvSpPr>
        <p:spPr>
          <a:xfrm>
            <a:off x="3218688" y="2697480"/>
            <a:ext cx="384048" cy="457200"/>
          </a:xfrm>
          <a:prstGeom prst="rect">
            <a:avLst/>
          </a:prstGeom>
          <a:noFill/>
          <a:ln/>
        </p:spPr>
        <p:txBody>
          <a:bodyPr wrap="square" lIns="0" tIns="0" rIns="0" bIns="0" rtlCol="0" anchor="ctr"/>
          <a:lstStyle/>
          <a:p>
            <a:pPr marL="0" indent="0" algn="ctr">
              <a:buNone/>
            </a:pPr>
            <a:r>
              <a:rPr lang="en-US" sz="2000" b="1" dirty="0">
                <a:solidFill>
                  <a:srgbClr val="FFFFFF"/>
                </a:solidFill>
                <a:latin typeface="Calibri" pitchFamily="34" charset="0"/>
                <a:ea typeface="Calibri" pitchFamily="34" charset="-122"/>
                <a:cs typeface="Calibri" pitchFamily="34" charset="-120"/>
              </a:rPr>
              <a:t>5</a:t>
            </a:r>
            <a:endParaRPr lang="en-US" sz="2000" dirty="0"/>
          </a:p>
        </p:txBody>
      </p:sp>
      <p:sp>
        <p:nvSpPr>
          <p:cNvPr id="28" name="Text 26"/>
          <p:cNvSpPr/>
          <p:nvPr/>
        </p:nvSpPr>
        <p:spPr>
          <a:xfrm>
            <a:off x="3703320" y="2450592"/>
            <a:ext cx="2194560" cy="320040"/>
          </a:xfrm>
          <a:prstGeom prst="rect">
            <a:avLst/>
          </a:prstGeom>
          <a:noFill/>
          <a:ln/>
        </p:spPr>
        <p:txBody>
          <a:bodyPr wrap="square" lIns="0" tIns="0" rIns="0" bIns="0" rtlCol="0" anchor="ctr"/>
          <a:lstStyle/>
          <a:p>
            <a:pPr marL="0" indent="0">
              <a:buNone/>
            </a:pPr>
            <a:r>
              <a:rPr lang="en-US" sz="1100" b="1" dirty="0">
                <a:solidFill>
                  <a:schemeClr val="bg1"/>
                </a:solidFill>
                <a:latin typeface="Calibri" pitchFamily="34" charset="0"/>
                <a:ea typeface="Calibri" pitchFamily="34" charset="-122"/>
                <a:cs typeface="Calibri" pitchFamily="34" charset="-120"/>
              </a:rPr>
              <a:t>Modernise §3(k) for Software SEPs</a:t>
            </a:r>
            <a:endParaRPr lang="en-US" sz="1100" dirty="0">
              <a:solidFill>
                <a:schemeClr val="bg1"/>
              </a:solidFill>
            </a:endParaRPr>
          </a:p>
        </p:txBody>
      </p:sp>
      <p:sp>
        <p:nvSpPr>
          <p:cNvPr id="29" name="Text 27"/>
          <p:cNvSpPr/>
          <p:nvPr/>
        </p:nvSpPr>
        <p:spPr>
          <a:xfrm>
            <a:off x="3703320" y="2798064"/>
            <a:ext cx="2194560" cy="685800"/>
          </a:xfrm>
          <a:prstGeom prst="rect">
            <a:avLst/>
          </a:prstGeom>
          <a:noFill/>
          <a:ln/>
        </p:spPr>
        <p:txBody>
          <a:bodyPr wrap="square" lIns="0" tIns="0" rIns="0" bIns="0" rtlCol="0" anchor="ctr"/>
          <a:lstStyle/>
          <a:p>
            <a:pPr marL="0" indent="0">
              <a:buNone/>
            </a:pPr>
            <a:r>
              <a:rPr lang="en-US" sz="900" dirty="0">
                <a:solidFill>
                  <a:srgbClr val="D9E8F5"/>
                </a:solidFill>
                <a:latin typeface="Calibri" pitchFamily="34" charset="0"/>
                <a:ea typeface="Calibri" pitchFamily="34" charset="-122"/>
                <a:cs typeface="Calibri" pitchFamily="34" charset="-120"/>
              </a:rPr>
              <a:t>Statutory clarification; technical-effect doctrine with defined criteria; dual essentiality and patentability review for software SEPs; rigorous examiner training.</a:t>
            </a:r>
            <a:endParaRPr lang="en-US" sz="900" dirty="0"/>
          </a:p>
        </p:txBody>
      </p:sp>
      <p:sp>
        <p:nvSpPr>
          <p:cNvPr id="30" name="Shape 28"/>
          <p:cNvSpPr/>
          <p:nvPr/>
        </p:nvSpPr>
        <p:spPr>
          <a:xfrm>
            <a:off x="6172200" y="2377440"/>
            <a:ext cx="2788920" cy="1170432"/>
          </a:xfrm>
          <a:prstGeom prst="rect">
            <a:avLst/>
          </a:prstGeom>
          <a:solidFill>
            <a:srgbClr val="132A4A"/>
          </a:solidFill>
          <a:ln w="12700">
            <a:noFill/>
            <a:prstDash val="solid"/>
          </a:ln>
          <a:effectLst>
            <a:outerShdw blurRad="101600" dist="38100" dir="8100000" algn="bl" rotWithShape="0">
              <a:srgbClr val="000000">
                <a:alpha val="12000"/>
              </a:srgbClr>
            </a:outerShdw>
          </a:effectLst>
        </p:spPr>
        <p:txBody>
          <a:bodyPr/>
          <a:lstStyle/>
          <a:p>
            <a:endParaRPr lang="en-IN"/>
          </a:p>
        </p:txBody>
      </p:sp>
      <p:sp>
        <p:nvSpPr>
          <p:cNvPr id="31" name="Shape 29"/>
          <p:cNvSpPr/>
          <p:nvPr/>
        </p:nvSpPr>
        <p:spPr>
          <a:xfrm>
            <a:off x="6172200" y="2377440"/>
            <a:ext cx="420624" cy="1170432"/>
          </a:xfrm>
          <a:prstGeom prst="rect">
            <a:avLst/>
          </a:prstGeom>
          <a:solidFill>
            <a:srgbClr val="1A6B7C"/>
          </a:solidFill>
          <a:ln w="12700">
            <a:noFill/>
            <a:prstDash val="solid"/>
          </a:ln>
        </p:spPr>
        <p:txBody>
          <a:bodyPr/>
          <a:lstStyle/>
          <a:p>
            <a:endParaRPr lang="en-IN"/>
          </a:p>
        </p:txBody>
      </p:sp>
      <p:sp>
        <p:nvSpPr>
          <p:cNvPr id="32" name="Text 30"/>
          <p:cNvSpPr/>
          <p:nvPr/>
        </p:nvSpPr>
        <p:spPr>
          <a:xfrm>
            <a:off x="6190488" y="2697480"/>
            <a:ext cx="384048" cy="457200"/>
          </a:xfrm>
          <a:prstGeom prst="rect">
            <a:avLst/>
          </a:prstGeom>
          <a:noFill/>
          <a:ln/>
        </p:spPr>
        <p:txBody>
          <a:bodyPr wrap="square" lIns="0" tIns="0" rIns="0" bIns="0" rtlCol="0" anchor="ctr"/>
          <a:lstStyle/>
          <a:p>
            <a:pPr marL="0" indent="0" algn="ctr">
              <a:buNone/>
            </a:pPr>
            <a:r>
              <a:rPr lang="en-US" sz="2000" b="1" dirty="0">
                <a:solidFill>
                  <a:srgbClr val="FFFFFF"/>
                </a:solidFill>
                <a:latin typeface="Calibri" pitchFamily="34" charset="0"/>
                <a:ea typeface="Calibri" pitchFamily="34" charset="-122"/>
                <a:cs typeface="Calibri" pitchFamily="34" charset="-120"/>
              </a:rPr>
              <a:t>6</a:t>
            </a:r>
            <a:endParaRPr lang="en-US" sz="2000" dirty="0"/>
          </a:p>
        </p:txBody>
      </p:sp>
      <p:sp>
        <p:nvSpPr>
          <p:cNvPr id="33" name="Text 31"/>
          <p:cNvSpPr/>
          <p:nvPr/>
        </p:nvSpPr>
        <p:spPr>
          <a:xfrm>
            <a:off x="6675120" y="2450592"/>
            <a:ext cx="2194560" cy="320040"/>
          </a:xfrm>
          <a:prstGeom prst="rect">
            <a:avLst/>
          </a:prstGeom>
          <a:noFill/>
          <a:ln/>
        </p:spPr>
        <p:txBody>
          <a:bodyPr wrap="square" lIns="0" tIns="0" rIns="0" bIns="0" rtlCol="0" anchor="ctr"/>
          <a:lstStyle/>
          <a:p>
            <a:pPr marL="0" indent="0">
              <a:buNone/>
            </a:pPr>
            <a:r>
              <a:rPr lang="en-US" sz="1100" b="1" dirty="0">
                <a:solidFill>
                  <a:srgbClr val="FFFFFF"/>
                </a:solidFill>
                <a:latin typeface="Calibri" pitchFamily="34" charset="0"/>
                <a:ea typeface="Calibri" pitchFamily="34" charset="-122"/>
                <a:cs typeface="Calibri" pitchFamily="34" charset="-120"/>
              </a:rPr>
              <a:t>Targeted SME Support &amp; Patent Pooling</a:t>
            </a:r>
            <a:endParaRPr lang="en-US" sz="1100" dirty="0"/>
          </a:p>
        </p:txBody>
      </p:sp>
      <p:sp>
        <p:nvSpPr>
          <p:cNvPr id="34" name="Text 32"/>
          <p:cNvSpPr/>
          <p:nvPr/>
        </p:nvSpPr>
        <p:spPr>
          <a:xfrm>
            <a:off x="6675120" y="2798064"/>
            <a:ext cx="2194560" cy="685800"/>
          </a:xfrm>
          <a:prstGeom prst="rect">
            <a:avLst/>
          </a:prstGeom>
          <a:noFill/>
          <a:ln/>
        </p:spPr>
        <p:txBody>
          <a:bodyPr wrap="square" lIns="0" tIns="0" rIns="0" bIns="0" rtlCol="0" anchor="ctr"/>
          <a:lstStyle/>
          <a:p>
            <a:pPr marL="0" indent="0">
              <a:buNone/>
            </a:pPr>
            <a:r>
              <a:rPr lang="en-US" sz="900" dirty="0">
                <a:solidFill>
                  <a:srgbClr val="D9E8F5"/>
                </a:solidFill>
                <a:latin typeface="Calibri" pitchFamily="34" charset="0"/>
                <a:ea typeface="Calibri" pitchFamily="34" charset="-122"/>
                <a:cs typeface="Calibri" pitchFamily="34" charset="-120"/>
              </a:rPr>
              <a:t>FFDRC helpdesk; financial assistance; collective negotiation safe harbours; start-up royalty deferral; incentivise Avanci-style pools.</a:t>
            </a:r>
            <a:endParaRPr lang="en-US" sz="900" dirty="0"/>
          </a:p>
        </p:txBody>
      </p:sp>
      <p:sp>
        <p:nvSpPr>
          <p:cNvPr id="35" name="Shape 33"/>
          <p:cNvSpPr/>
          <p:nvPr/>
        </p:nvSpPr>
        <p:spPr>
          <a:xfrm>
            <a:off x="3200400" y="3657600"/>
            <a:ext cx="2788920" cy="1170432"/>
          </a:xfrm>
          <a:prstGeom prst="rect">
            <a:avLst/>
          </a:prstGeom>
          <a:solidFill>
            <a:srgbClr val="132A4A"/>
          </a:solidFill>
          <a:ln w="12700">
            <a:noFill/>
            <a:prstDash val="solid"/>
          </a:ln>
          <a:effectLst>
            <a:outerShdw blurRad="101600" dist="38100" dir="8100000" algn="bl" rotWithShape="0">
              <a:srgbClr val="000000">
                <a:alpha val="12000"/>
              </a:srgbClr>
            </a:outerShdw>
          </a:effectLst>
        </p:spPr>
        <p:txBody>
          <a:bodyPr/>
          <a:lstStyle/>
          <a:p>
            <a:endParaRPr lang="en-IN"/>
          </a:p>
        </p:txBody>
      </p:sp>
      <p:sp>
        <p:nvSpPr>
          <p:cNvPr id="36" name="Shape 34"/>
          <p:cNvSpPr/>
          <p:nvPr/>
        </p:nvSpPr>
        <p:spPr>
          <a:xfrm>
            <a:off x="3200400" y="3657600"/>
            <a:ext cx="420624" cy="1170432"/>
          </a:xfrm>
          <a:prstGeom prst="rect">
            <a:avLst/>
          </a:prstGeom>
          <a:solidFill>
            <a:srgbClr val="C9A84C"/>
          </a:solidFill>
          <a:ln w="12700">
            <a:noFill/>
            <a:prstDash val="solid"/>
          </a:ln>
        </p:spPr>
        <p:txBody>
          <a:bodyPr/>
          <a:lstStyle/>
          <a:p>
            <a:endParaRPr lang="en-IN"/>
          </a:p>
        </p:txBody>
      </p:sp>
      <p:sp>
        <p:nvSpPr>
          <p:cNvPr id="37" name="Text 35"/>
          <p:cNvSpPr/>
          <p:nvPr/>
        </p:nvSpPr>
        <p:spPr>
          <a:xfrm>
            <a:off x="3218688" y="3977640"/>
            <a:ext cx="384048" cy="457200"/>
          </a:xfrm>
          <a:prstGeom prst="rect">
            <a:avLst/>
          </a:prstGeom>
          <a:noFill/>
          <a:ln/>
        </p:spPr>
        <p:txBody>
          <a:bodyPr wrap="square" lIns="0" tIns="0" rIns="0" bIns="0" rtlCol="0" anchor="ctr"/>
          <a:lstStyle/>
          <a:p>
            <a:pPr marL="0" indent="0" algn="ctr">
              <a:buNone/>
            </a:pPr>
            <a:r>
              <a:rPr lang="en-US" sz="2000" b="1" dirty="0">
                <a:solidFill>
                  <a:srgbClr val="FFFFFF"/>
                </a:solidFill>
                <a:latin typeface="Calibri" pitchFamily="34" charset="0"/>
                <a:ea typeface="Calibri" pitchFamily="34" charset="-122"/>
                <a:cs typeface="Calibri" pitchFamily="34" charset="-120"/>
              </a:rPr>
              <a:t>7</a:t>
            </a:r>
            <a:endParaRPr lang="en-US" sz="2000" dirty="0"/>
          </a:p>
        </p:txBody>
      </p:sp>
      <p:sp>
        <p:nvSpPr>
          <p:cNvPr id="38" name="Text 36"/>
          <p:cNvSpPr/>
          <p:nvPr/>
        </p:nvSpPr>
        <p:spPr>
          <a:xfrm>
            <a:off x="3703320" y="3730752"/>
            <a:ext cx="2194560" cy="320040"/>
          </a:xfrm>
          <a:prstGeom prst="rect">
            <a:avLst/>
          </a:prstGeom>
          <a:noFill/>
          <a:ln/>
        </p:spPr>
        <p:txBody>
          <a:bodyPr wrap="square" lIns="0" tIns="0" rIns="0" bIns="0" rtlCol="0" anchor="ctr"/>
          <a:lstStyle/>
          <a:p>
            <a:pPr marL="0" indent="0">
              <a:buNone/>
            </a:pPr>
            <a:r>
              <a:rPr lang="en-US" sz="1100" b="1" dirty="0">
                <a:solidFill>
                  <a:srgbClr val="FFFFFF"/>
                </a:solidFill>
                <a:latin typeface="Calibri" pitchFamily="34" charset="0"/>
                <a:ea typeface="Calibri" pitchFamily="34" charset="-122"/>
                <a:cs typeface="Calibri" pitchFamily="34" charset="-120"/>
              </a:rPr>
              <a:t>International Cooperation &amp; ADR</a:t>
            </a:r>
            <a:endParaRPr lang="en-US" sz="1100" dirty="0"/>
          </a:p>
        </p:txBody>
      </p:sp>
      <p:sp>
        <p:nvSpPr>
          <p:cNvPr id="39" name="Text 37"/>
          <p:cNvSpPr/>
          <p:nvPr/>
        </p:nvSpPr>
        <p:spPr>
          <a:xfrm>
            <a:off x="3703320" y="4078224"/>
            <a:ext cx="2194560" cy="685800"/>
          </a:xfrm>
          <a:prstGeom prst="rect">
            <a:avLst/>
          </a:prstGeom>
          <a:noFill/>
          <a:ln/>
        </p:spPr>
        <p:txBody>
          <a:bodyPr wrap="square" lIns="0" tIns="0" rIns="0" bIns="0" rtlCol="0" anchor="ctr"/>
          <a:lstStyle/>
          <a:p>
            <a:pPr marL="0" indent="0">
              <a:buNone/>
            </a:pPr>
            <a:r>
              <a:rPr lang="en-US" sz="1000" dirty="0">
                <a:solidFill>
                  <a:srgbClr val="D9E8F5"/>
                </a:solidFill>
                <a:latin typeface="Calibri" pitchFamily="34" charset="0"/>
                <a:ea typeface="Calibri" pitchFamily="34" charset="-122"/>
                <a:cs typeface="Calibri" pitchFamily="34" charset="-120"/>
              </a:rPr>
              <a:t>Harmonise FRAND norms at WIPO; bilateral memoranda on ASI/AASI limits; promote New York Convention arbitration; leverage regional forums.</a:t>
            </a:r>
            <a:endParaRPr lang="en-US" sz="1000" dirty="0"/>
          </a:p>
        </p:txBody>
      </p:sp>
      <p:sp>
        <p:nvSpPr>
          <p:cNvPr id="40" name="Shape 4">
            <a:extLst>
              <a:ext uri="{FF2B5EF4-FFF2-40B4-BE49-F238E27FC236}">
                <a16:creationId xmlns:a16="http://schemas.microsoft.com/office/drawing/2014/main" id="{85C62C86-96E8-DC99-C3A0-BD2AEB40B9A9}"/>
              </a:ext>
            </a:extLst>
          </p:cNvPr>
          <p:cNvSpPr/>
          <p:nvPr/>
        </p:nvSpPr>
        <p:spPr>
          <a:xfrm>
            <a:off x="8503920" y="109728"/>
            <a:ext cx="502920" cy="274320"/>
          </a:xfrm>
          <a:prstGeom prst="rect">
            <a:avLst/>
          </a:prstGeom>
          <a:solidFill>
            <a:srgbClr val="C9A84C"/>
          </a:solidFill>
          <a:ln w="12700">
            <a:solidFill>
              <a:srgbClr val="C9A84C"/>
            </a:solidFill>
            <a:prstDash val="solid"/>
          </a:ln>
        </p:spPr>
        <p:txBody>
          <a:bodyPr/>
          <a:lstStyle/>
          <a:p>
            <a:endParaRPr lang="en-IN"/>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9">
    <p:bg>
      <p:bgPr>
        <a:solidFill>
          <a:srgbClr val="F4F6FA"/>
        </a:solidFill>
        <a:effectLst/>
      </p:bgPr>
    </p:bg>
    <p:spTree>
      <p:nvGrpSpPr>
        <p:cNvPr id="1" name=""/>
        <p:cNvGrpSpPr/>
        <p:nvPr/>
      </p:nvGrpSpPr>
      <p:grpSpPr>
        <a:xfrm>
          <a:off x="0" y="0"/>
          <a:ext cx="0" cy="0"/>
          <a:chOff x="0" y="0"/>
          <a:chExt cx="0" cy="0"/>
        </a:xfrm>
      </p:grpSpPr>
      <p:sp>
        <p:nvSpPr>
          <p:cNvPr id="2" name="Shape 0"/>
          <p:cNvSpPr/>
          <p:nvPr/>
        </p:nvSpPr>
        <p:spPr>
          <a:xfrm>
            <a:off x="0" y="0"/>
            <a:ext cx="9144000" cy="960120"/>
          </a:xfrm>
          <a:prstGeom prst="rect">
            <a:avLst/>
          </a:prstGeom>
          <a:solidFill>
            <a:srgbClr val="0D1F3C"/>
          </a:solidFill>
          <a:ln w="12700">
            <a:solidFill>
              <a:srgbClr val="0D1F3C"/>
            </a:solidFill>
            <a:prstDash val="solid"/>
          </a:ln>
        </p:spPr>
        <p:txBody>
          <a:bodyPr/>
          <a:lstStyle/>
          <a:p>
            <a:endParaRPr lang="en-IN"/>
          </a:p>
        </p:txBody>
      </p:sp>
      <p:sp>
        <p:nvSpPr>
          <p:cNvPr id="3" name="Shape 1"/>
          <p:cNvSpPr/>
          <p:nvPr/>
        </p:nvSpPr>
        <p:spPr>
          <a:xfrm>
            <a:off x="0" y="960120"/>
            <a:ext cx="9144000" cy="54864"/>
          </a:xfrm>
          <a:prstGeom prst="rect">
            <a:avLst/>
          </a:prstGeom>
          <a:solidFill>
            <a:srgbClr val="C9A84C"/>
          </a:solidFill>
          <a:ln w="12700">
            <a:solidFill>
              <a:srgbClr val="C9A84C"/>
            </a:solidFill>
            <a:prstDash val="solid"/>
          </a:ln>
        </p:spPr>
        <p:txBody>
          <a:bodyPr/>
          <a:lstStyle/>
          <a:p>
            <a:endParaRPr lang="en-IN"/>
          </a:p>
        </p:txBody>
      </p:sp>
      <p:sp>
        <p:nvSpPr>
          <p:cNvPr id="4" name="Text 2"/>
          <p:cNvSpPr/>
          <p:nvPr/>
        </p:nvSpPr>
        <p:spPr>
          <a:xfrm>
            <a:off x="365760" y="91440"/>
            <a:ext cx="7772400" cy="548640"/>
          </a:xfrm>
          <a:prstGeom prst="rect">
            <a:avLst/>
          </a:prstGeom>
          <a:noFill/>
          <a:ln/>
        </p:spPr>
        <p:txBody>
          <a:bodyPr wrap="square" lIns="0" tIns="0" rIns="0" bIns="0" rtlCol="0" anchor="ctr"/>
          <a:lstStyle/>
          <a:p>
            <a:pPr marL="0" indent="0">
              <a:buNone/>
            </a:pPr>
            <a:r>
              <a:rPr lang="en-US" sz="2200" b="1" dirty="0">
                <a:solidFill>
                  <a:srgbClr val="FFFFFF"/>
                </a:solidFill>
                <a:latin typeface="Georgia" panose="02040502050405020303" pitchFamily="18" charset="0"/>
                <a:ea typeface="Calibri" pitchFamily="34" charset="-122"/>
                <a:cs typeface="Calibri" pitchFamily="34" charset="-120"/>
              </a:rPr>
              <a:t>Trade-Offs &amp; Stakeholder Balance</a:t>
            </a:r>
            <a:endParaRPr lang="en-US" sz="2200" dirty="0">
              <a:latin typeface="Georgia" panose="02040502050405020303" pitchFamily="18" charset="0"/>
            </a:endParaRPr>
          </a:p>
        </p:txBody>
      </p:sp>
      <p:sp>
        <p:nvSpPr>
          <p:cNvPr id="5" name="Text 3"/>
          <p:cNvSpPr/>
          <p:nvPr/>
        </p:nvSpPr>
        <p:spPr>
          <a:xfrm>
            <a:off x="365760" y="594360"/>
            <a:ext cx="7772400" cy="320040"/>
          </a:xfrm>
          <a:prstGeom prst="rect">
            <a:avLst/>
          </a:prstGeom>
          <a:noFill/>
          <a:ln/>
        </p:spPr>
        <p:txBody>
          <a:bodyPr wrap="square" lIns="0" tIns="0" rIns="0" bIns="0" rtlCol="0" anchor="ctr"/>
          <a:lstStyle/>
          <a:p>
            <a:pPr marL="0" indent="0">
              <a:buNone/>
            </a:pPr>
            <a:r>
              <a:rPr lang="en-US" sz="1100" i="1" dirty="0">
                <a:solidFill>
                  <a:srgbClr val="C9A84C"/>
                </a:solidFill>
                <a:latin typeface="Calibri" pitchFamily="34" charset="0"/>
                <a:ea typeface="Calibri" pitchFamily="34" charset="-122"/>
                <a:cs typeface="Calibri" pitchFamily="34" charset="-120"/>
              </a:rPr>
              <a:t>Recognising competing interests so that the reform package is calibrated, not one-sided</a:t>
            </a:r>
            <a:endParaRPr lang="en-US" sz="1100" dirty="0"/>
          </a:p>
        </p:txBody>
      </p:sp>
      <p:sp>
        <p:nvSpPr>
          <p:cNvPr id="6" name="Shape 4"/>
          <p:cNvSpPr/>
          <p:nvPr/>
        </p:nvSpPr>
        <p:spPr>
          <a:xfrm>
            <a:off x="8503920" y="109728"/>
            <a:ext cx="502920" cy="274320"/>
          </a:xfrm>
          <a:prstGeom prst="rect">
            <a:avLst/>
          </a:prstGeom>
          <a:solidFill>
            <a:srgbClr val="C9A84C"/>
          </a:solidFill>
          <a:ln w="12700">
            <a:solidFill>
              <a:srgbClr val="C9A84C"/>
            </a:solidFill>
            <a:prstDash val="solid"/>
          </a:ln>
        </p:spPr>
        <p:txBody>
          <a:bodyPr/>
          <a:lstStyle/>
          <a:p>
            <a:endParaRPr lang="en-IN"/>
          </a:p>
        </p:txBody>
      </p:sp>
      <p:sp>
        <p:nvSpPr>
          <p:cNvPr id="7" name="Shape 5"/>
          <p:cNvSpPr/>
          <p:nvPr/>
        </p:nvSpPr>
        <p:spPr>
          <a:xfrm>
            <a:off x="228600" y="1097280"/>
            <a:ext cx="2834640" cy="365760"/>
          </a:xfrm>
          <a:prstGeom prst="rect">
            <a:avLst/>
          </a:prstGeom>
          <a:solidFill>
            <a:srgbClr val="1A5276"/>
          </a:solidFill>
          <a:ln w="12700">
            <a:noFill/>
            <a:prstDash val="solid"/>
          </a:ln>
        </p:spPr>
        <p:txBody>
          <a:bodyPr/>
          <a:lstStyle/>
          <a:p>
            <a:endParaRPr lang="en-IN"/>
          </a:p>
        </p:txBody>
      </p:sp>
      <p:sp>
        <p:nvSpPr>
          <p:cNvPr id="8" name="Text 6"/>
          <p:cNvSpPr/>
          <p:nvPr/>
        </p:nvSpPr>
        <p:spPr>
          <a:xfrm>
            <a:off x="320040" y="1115568"/>
            <a:ext cx="2697480" cy="320040"/>
          </a:xfrm>
          <a:prstGeom prst="rect">
            <a:avLst/>
          </a:prstGeom>
          <a:noFill/>
          <a:ln/>
        </p:spPr>
        <p:txBody>
          <a:bodyPr wrap="square" lIns="0" tIns="0" rIns="0" bIns="0" rtlCol="0" anchor="ctr"/>
          <a:lstStyle/>
          <a:p>
            <a:pPr marL="0" indent="0">
              <a:buNone/>
            </a:pPr>
            <a:r>
              <a:rPr lang="en-US" sz="1000" b="1" dirty="0">
                <a:solidFill>
                  <a:srgbClr val="FFFFFF"/>
                </a:solidFill>
                <a:latin typeface="Calibri" pitchFamily="34" charset="0"/>
                <a:ea typeface="Calibri" pitchFamily="34" charset="-122"/>
                <a:cs typeface="Calibri" pitchFamily="34" charset="-120"/>
              </a:rPr>
              <a:t>SEP Holders  (Rune, MetalSoft, GSA)</a:t>
            </a:r>
            <a:endParaRPr lang="en-US" sz="1000" dirty="0"/>
          </a:p>
        </p:txBody>
      </p:sp>
      <p:sp>
        <p:nvSpPr>
          <p:cNvPr id="9" name="Shape 7"/>
          <p:cNvSpPr/>
          <p:nvPr/>
        </p:nvSpPr>
        <p:spPr>
          <a:xfrm>
            <a:off x="228600" y="1618488"/>
            <a:ext cx="2834640" cy="237744"/>
          </a:xfrm>
          <a:prstGeom prst="rect">
            <a:avLst/>
          </a:prstGeom>
          <a:solidFill>
            <a:srgbClr val="FBEAEA"/>
          </a:solidFill>
          <a:ln w="12700">
            <a:solidFill>
              <a:srgbClr val="DDB0B0"/>
            </a:solidFill>
            <a:prstDash val="solid"/>
          </a:ln>
        </p:spPr>
        <p:txBody>
          <a:bodyPr/>
          <a:lstStyle/>
          <a:p>
            <a:endParaRPr lang="en-IN"/>
          </a:p>
        </p:txBody>
      </p:sp>
      <p:sp>
        <p:nvSpPr>
          <p:cNvPr id="10" name="Text 8"/>
          <p:cNvSpPr/>
          <p:nvPr/>
        </p:nvSpPr>
        <p:spPr>
          <a:xfrm>
            <a:off x="320040" y="1645920"/>
            <a:ext cx="2697480" cy="201168"/>
          </a:xfrm>
          <a:prstGeom prst="rect">
            <a:avLst/>
          </a:prstGeom>
          <a:noFill/>
          <a:ln/>
        </p:spPr>
        <p:txBody>
          <a:bodyPr wrap="square" lIns="0" tIns="0" rIns="0" bIns="0" rtlCol="0" anchor="ctr"/>
          <a:lstStyle/>
          <a:p>
            <a:pPr marL="0" indent="0">
              <a:buNone/>
            </a:pPr>
            <a:r>
              <a:rPr lang="en-US" sz="900" b="1" dirty="0">
                <a:solidFill>
                  <a:srgbClr val="B94040"/>
                </a:solidFill>
                <a:latin typeface="Calibri" pitchFamily="34" charset="0"/>
                <a:ea typeface="Calibri" pitchFamily="34" charset="-122"/>
                <a:cs typeface="Calibri" pitchFamily="34" charset="-120"/>
              </a:rPr>
              <a:t>⚠  Concerns</a:t>
            </a:r>
            <a:endParaRPr lang="en-US" sz="900" dirty="0"/>
          </a:p>
        </p:txBody>
      </p:sp>
      <p:sp>
        <p:nvSpPr>
          <p:cNvPr id="11" name="Text 9"/>
          <p:cNvSpPr/>
          <p:nvPr/>
        </p:nvSpPr>
        <p:spPr>
          <a:xfrm>
            <a:off x="320040" y="1874520"/>
            <a:ext cx="2670048" cy="228600"/>
          </a:xfrm>
          <a:prstGeom prst="rect">
            <a:avLst/>
          </a:prstGeom>
          <a:noFill/>
          <a:ln/>
        </p:spPr>
        <p:txBody>
          <a:bodyPr wrap="square" lIns="0" tIns="0" rIns="0" bIns="0" rtlCol="0" anchor="ctr"/>
          <a:lstStyle/>
          <a:p>
            <a:pPr marL="0" indent="0">
              <a:buNone/>
            </a:pPr>
            <a:r>
              <a:rPr lang="en-US" sz="900" dirty="0">
                <a:solidFill>
                  <a:srgbClr val="0D1F3C"/>
                </a:solidFill>
                <a:latin typeface="Calibri" pitchFamily="34" charset="0"/>
                <a:ea typeface="Calibri" pitchFamily="34" charset="-122"/>
                <a:cs typeface="Calibri" pitchFamily="34" charset="-120"/>
              </a:rPr>
              <a:t>• Strong enforcement rights at risk</a:t>
            </a:r>
            <a:endParaRPr lang="en-US" sz="900" dirty="0"/>
          </a:p>
        </p:txBody>
      </p:sp>
      <p:sp>
        <p:nvSpPr>
          <p:cNvPr id="12" name="Text 10"/>
          <p:cNvSpPr/>
          <p:nvPr/>
        </p:nvSpPr>
        <p:spPr>
          <a:xfrm>
            <a:off x="320040" y="2121408"/>
            <a:ext cx="2670048" cy="228600"/>
          </a:xfrm>
          <a:prstGeom prst="rect">
            <a:avLst/>
          </a:prstGeom>
          <a:noFill/>
          <a:ln/>
        </p:spPr>
        <p:txBody>
          <a:bodyPr wrap="square" lIns="0" tIns="0" rIns="0" bIns="0" rtlCol="0" anchor="ctr"/>
          <a:lstStyle/>
          <a:p>
            <a:pPr marL="0" indent="0">
              <a:buNone/>
            </a:pPr>
            <a:r>
              <a:rPr lang="en-US" sz="900" dirty="0">
                <a:solidFill>
                  <a:srgbClr val="0D1F3C"/>
                </a:solidFill>
                <a:latin typeface="Calibri" pitchFamily="34" charset="0"/>
                <a:ea typeface="Calibri" pitchFamily="34" charset="-122"/>
                <a:cs typeface="Calibri" pitchFamily="34" charset="-120"/>
              </a:rPr>
              <a:t>• Fear of competition law overreach</a:t>
            </a:r>
            <a:endParaRPr lang="en-US" sz="900" dirty="0"/>
          </a:p>
        </p:txBody>
      </p:sp>
      <p:sp>
        <p:nvSpPr>
          <p:cNvPr id="13" name="Text 11"/>
          <p:cNvSpPr/>
          <p:nvPr/>
        </p:nvSpPr>
        <p:spPr>
          <a:xfrm>
            <a:off x="320040" y="2368296"/>
            <a:ext cx="2670048" cy="228600"/>
          </a:xfrm>
          <a:prstGeom prst="rect">
            <a:avLst/>
          </a:prstGeom>
          <a:noFill/>
          <a:ln/>
        </p:spPr>
        <p:txBody>
          <a:bodyPr wrap="square" lIns="0" tIns="0" rIns="0" bIns="0" rtlCol="0" anchor="ctr"/>
          <a:lstStyle/>
          <a:p>
            <a:pPr marL="0" indent="0">
              <a:buNone/>
            </a:pPr>
            <a:r>
              <a:rPr lang="en-US" sz="900" dirty="0">
                <a:solidFill>
                  <a:srgbClr val="0D1F3C"/>
                </a:solidFill>
                <a:latin typeface="Calibri" pitchFamily="34" charset="0"/>
                <a:ea typeface="Calibri" pitchFamily="34" charset="-122"/>
                <a:cs typeface="Calibri" pitchFamily="34" charset="-120"/>
              </a:rPr>
              <a:t>• NDA confidentiality concerns</a:t>
            </a:r>
            <a:endParaRPr lang="en-US" sz="900" dirty="0"/>
          </a:p>
        </p:txBody>
      </p:sp>
      <p:sp>
        <p:nvSpPr>
          <p:cNvPr id="14" name="Shape 12"/>
          <p:cNvSpPr/>
          <p:nvPr/>
        </p:nvSpPr>
        <p:spPr>
          <a:xfrm>
            <a:off x="228600" y="2724912"/>
            <a:ext cx="2834640" cy="237744"/>
          </a:xfrm>
          <a:prstGeom prst="rect">
            <a:avLst/>
          </a:prstGeom>
          <a:solidFill>
            <a:srgbClr val="E6F4EE"/>
          </a:solidFill>
          <a:ln w="12700">
            <a:solidFill>
              <a:srgbClr val="A0D4B8"/>
            </a:solidFill>
            <a:prstDash val="solid"/>
          </a:ln>
        </p:spPr>
        <p:txBody>
          <a:bodyPr/>
          <a:lstStyle/>
          <a:p>
            <a:endParaRPr lang="en-IN"/>
          </a:p>
        </p:txBody>
      </p:sp>
      <p:sp>
        <p:nvSpPr>
          <p:cNvPr id="15" name="Text 13"/>
          <p:cNvSpPr/>
          <p:nvPr/>
        </p:nvSpPr>
        <p:spPr>
          <a:xfrm>
            <a:off x="320040" y="2752344"/>
            <a:ext cx="2697480" cy="201168"/>
          </a:xfrm>
          <a:prstGeom prst="rect">
            <a:avLst/>
          </a:prstGeom>
          <a:noFill/>
          <a:ln/>
        </p:spPr>
        <p:txBody>
          <a:bodyPr wrap="square" lIns="0" tIns="0" rIns="0" bIns="0" rtlCol="0" anchor="ctr"/>
          <a:lstStyle/>
          <a:p>
            <a:pPr marL="0" indent="0">
              <a:buNone/>
            </a:pPr>
            <a:r>
              <a:rPr lang="en-US" sz="900" b="1" dirty="0">
                <a:solidFill>
                  <a:srgbClr val="2E7D5A"/>
                </a:solidFill>
                <a:latin typeface="Calibri" pitchFamily="34" charset="0"/>
                <a:ea typeface="Calibri" pitchFamily="34" charset="-122"/>
                <a:cs typeface="Calibri" pitchFamily="34" charset="-120"/>
              </a:rPr>
              <a:t>✓  Policy Gains</a:t>
            </a:r>
            <a:endParaRPr lang="en-US" sz="900" dirty="0"/>
          </a:p>
        </p:txBody>
      </p:sp>
      <p:sp>
        <p:nvSpPr>
          <p:cNvPr id="16" name="Text 14"/>
          <p:cNvSpPr/>
          <p:nvPr/>
        </p:nvSpPr>
        <p:spPr>
          <a:xfrm>
            <a:off x="320040" y="2999232"/>
            <a:ext cx="2670048" cy="228600"/>
          </a:xfrm>
          <a:prstGeom prst="rect">
            <a:avLst/>
          </a:prstGeom>
          <a:noFill/>
          <a:ln/>
        </p:spPr>
        <p:txBody>
          <a:bodyPr wrap="square" lIns="0" tIns="0" rIns="0" bIns="0" rtlCol="0" anchor="ctr"/>
          <a:lstStyle/>
          <a:p>
            <a:pPr marL="0" indent="0">
              <a:buNone/>
            </a:pPr>
            <a:r>
              <a:rPr lang="en-US" sz="900" dirty="0">
                <a:solidFill>
                  <a:srgbClr val="0D1F3C"/>
                </a:solidFill>
                <a:latin typeface="Calibri" pitchFamily="34" charset="0"/>
                <a:ea typeface="Calibri" pitchFamily="34" charset="-122"/>
                <a:cs typeface="Calibri" pitchFamily="34" charset="-120"/>
              </a:rPr>
              <a:t>• Clearer enforcement pathways via FFDRC</a:t>
            </a:r>
            <a:endParaRPr lang="en-US" sz="900" dirty="0"/>
          </a:p>
        </p:txBody>
      </p:sp>
      <p:sp>
        <p:nvSpPr>
          <p:cNvPr id="17" name="Text 15"/>
          <p:cNvSpPr/>
          <p:nvPr/>
        </p:nvSpPr>
        <p:spPr>
          <a:xfrm>
            <a:off x="320040" y="3246120"/>
            <a:ext cx="2670048" cy="228600"/>
          </a:xfrm>
          <a:prstGeom prst="rect">
            <a:avLst/>
          </a:prstGeom>
          <a:noFill/>
          <a:ln/>
        </p:spPr>
        <p:txBody>
          <a:bodyPr wrap="square" lIns="0" tIns="0" rIns="0" bIns="0" rtlCol="0" anchor="ctr"/>
          <a:lstStyle/>
          <a:p>
            <a:pPr marL="0" indent="0">
              <a:buNone/>
            </a:pPr>
            <a:r>
              <a:rPr lang="en-US" sz="900" dirty="0">
                <a:solidFill>
                  <a:srgbClr val="0D1F3C"/>
                </a:solidFill>
                <a:latin typeface="Calibri" pitchFamily="34" charset="0"/>
                <a:ea typeface="Calibri" pitchFamily="34" charset="-122"/>
                <a:cs typeface="Calibri" pitchFamily="34" charset="-120"/>
              </a:rPr>
              <a:t>• Predictable FRAND framework</a:t>
            </a:r>
            <a:endParaRPr lang="en-US" sz="900" dirty="0"/>
          </a:p>
        </p:txBody>
      </p:sp>
      <p:sp>
        <p:nvSpPr>
          <p:cNvPr id="18" name="Text 16"/>
          <p:cNvSpPr/>
          <p:nvPr/>
        </p:nvSpPr>
        <p:spPr>
          <a:xfrm>
            <a:off x="320040" y="3493008"/>
            <a:ext cx="2670048" cy="228600"/>
          </a:xfrm>
          <a:prstGeom prst="rect">
            <a:avLst/>
          </a:prstGeom>
          <a:noFill/>
          <a:ln/>
        </p:spPr>
        <p:txBody>
          <a:bodyPr wrap="square" lIns="0" tIns="0" rIns="0" bIns="0" rtlCol="0" anchor="ctr"/>
          <a:lstStyle/>
          <a:p>
            <a:pPr marL="0" indent="0">
              <a:buNone/>
            </a:pPr>
            <a:r>
              <a:rPr lang="en-US" sz="900" dirty="0">
                <a:solidFill>
                  <a:srgbClr val="0D1F3C"/>
                </a:solidFill>
                <a:latin typeface="Calibri" pitchFamily="34" charset="0"/>
                <a:ea typeface="Calibri" pitchFamily="34" charset="-122"/>
                <a:cs typeface="Calibri" pitchFamily="34" charset="-120"/>
              </a:rPr>
              <a:t>• Reduced litigation costs</a:t>
            </a:r>
            <a:endParaRPr lang="en-US" sz="900" dirty="0"/>
          </a:p>
        </p:txBody>
      </p:sp>
      <p:sp>
        <p:nvSpPr>
          <p:cNvPr id="19" name="Shape 17"/>
          <p:cNvSpPr/>
          <p:nvPr/>
        </p:nvSpPr>
        <p:spPr>
          <a:xfrm>
            <a:off x="3200400" y="1097280"/>
            <a:ext cx="2834640" cy="365760"/>
          </a:xfrm>
          <a:prstGeom prst="rect">
            <a:avLst/>
          </a:prstGeom>
          <a:solidFill>
            <a:srgbClr val="1A6B7C"/>
          </a:solidFill>
          <a:ln w="12700">
            <a:noFill/>
            <a:prstDash val="solid"/>
          </a:ln>
        </p:spPr>
        <p:txBody>
          <a:bodyPr/>
          <a:lstStyle/>
          <a:p>
            <a:endParaRPr lang="en-IN"/>
          </a:p>
        </p:txBody>
      </p:sp>
      <p:sp>
        <p:nvSpPr>
          <p:cNvPr id="20" name="Text 18"/>
          <p:cNvSpPr/>
          <p:nvPr/>
        </p:nvSpPr>
        <p:spPr>
          <a:xfrm>
            <a:off x="3291840" y="1115568"/>
            <a:ext cx="2697480" cy="320040"/>
          </a:xfrm>
          <a:prstGeom prst="rect">
            <a:avLst/>
          </a:prstGeom>
          <a:noFill/>
          <a:ln/>
        </p:spPr>
        <p:txBody>
          <a:bodyPr wrap="square" lIns="0" tIns="0" rIns="0" bIns="0" rtlCol="0" anchor="ctr"/>
          <a:lstStyle/>
          <a:p>
            <a:pPr marL="0" indent="0">
              <a:buNone/>
            </a:pPr>
            <a:r>
              <a:rPr lang="en-US" sz="1000" b="1" dirty="0">
                <a:solidFill>
                  <a:srgbClr val="FFFFFF"/>
                </a:solidFill>
                <a:latin typeface="Calibri" pitchFamily="34" charset="0"/>
                <a:ea typeface="Calibri" pitchFamily="34" charset="-122"/>
                <a:cs typeface="Calibri" pitchFamily="34" charset="-120"/>
              </a:rPr>
              <a:t>Implementers  (MSMEs, TCMCA, OEMs)</a:t>
            </a:r>
            <a:endParaRPr lang="en-US" sz="1000" dirty="0"/>
          </a:p>
        </p:txBody>
      </p:sp>
      <p:sp>
        <p:nvSpPr>
          <p:cNvPr id="21" name="Shape 19"/>
          <p:cNvSpPr/>
          <p:nvPr/>
        </p:nvSpPr>
        <p:spPr>
          <a:xfrm>
            <a:off x="3200400" y="1618488"/>
            <a:ext cx="2834640" cy="237744"/>
          </a:xfrm>
          <a:prstGeom prst="rect">
            <a:avLst/>
          </a:prstGeom>
          <a:solidFill>
            <a:srgbClr val="FBEAEA"/>
          </a:solidFill>
          <a:ln w="12700">
            <a:solidFill>
              <a:srgbClr val="DDB0B0"/>
            </a:solidFill>
            <a:prstDash val="solid"/>
          </a:ln>
        </p:spPr>
        <p:txBody>
          <a:bodyPr/>
          <a:lstStyle/>
          <a:p>
            <a:endParaRPr lang="en-IN"/>
          </a:p>
        </p:txBody>
      </p:sp>
      <p:sp>
        <p:nvSpPr>
          <p:cNvPr id="22" name="Text 20"/>
          <p:cNvSpPr/>
          <p:nvPr/>
        </p:nvSpPr>
        <p:spPr>
          <a:xfrm>
            <a:off x="3291840" y="1645920"/>
            <a:ext cx="2697480" cy="201168"/>
          </a:xfrm>
          <a:prstGeom prst="rect">
            <a:avLst/>
          </a:prstGeom>
          <a:noFill/>
          <a:ln/>
        </p:spPr>
        <p:txBody>
          <a:bodyPr wrap="square" lIns="0" tIns="0" rIns="0" bIns="0" rtlCol="0" anchor="ctr"/>
          <a:lstStyle/>
          <a:p>
            <a:pPr marL="0" indent="0">
              <a:buNone/>
            </a:pPr>
            <a:r>
              <a:rPr lang="en-US" sz="900" b="1" dirty="0">
                <a:solidFill>
                  <a:srgbClr val="B94040"/>
                </a:solidFill>
                <a:latin typeface="Calibri" pitchFamily="34" charset="0"/>
                <a:ea typeface="Calibri" pitchFamily="34" charset="-122"/>
                <a:cs typeface="Calibri" pitchFamily="34" charset="-120"/>
              </a:rPr>
              <a:t>⚠  Concerns</a:t>
            </a:r>
            <a:endParaRPr lang="en-US" sz="900" dirty="0"/>
          </a:p>
        </p:txBody>
      </p:sp>
      <p:sp>
        <p:nvSpPr>
          <p:cNvPr id="23" name="Text 21"/>
          <p:cNvSpPr/>
          <p:nvPr/>
        </p:nvSpPr>
        <p:spPr>
          <a:xfrm>
            <a:off x="3291840" y="1874520"/>
            <a:ext cx="2670048" cy="228600"/>
          </a:xfrm>
          <a:prstGeom prst="rect">
            <a:avLst/>
          </a:prstGeom>
          <a:noFill/>
          <a:ln/>
        </p:spPr>
        <p:txBody>
          <a:bodyPr wrap="square" lIns="0" tIns="0" rIns="0" bIns="0" rtlCol="0" anchor="ctr"/>
          <a:lstStyle/>
          <a:p>
            <a:pPr marL="0" indent="0">
              <a:buNone/>
            </a:pPr>
            <a:r>
              <a:rPr lang="en-US" sz="900" dirty="0">
                <a:solidFill>
                  <a:srgbClr val="0D1F3C"/>
                </a:solidFill>
                <a:latin typeface="Calibri" pitchFamily="34" charset="0"/>
                <a:ea typeface="Calibri" pitchFamily="34" charset="-122"/>
                <a:cs typeface="Calibri" pitchFamily="34" charset="-120"/>
              </a:rPr>
              <a:t>• Supra-FRAND royalties &amp; hold-up risk</a:t>
            </a:r>
            <a:endParaRPr lang="en-US" sz="900" dirty="0"/>
          </a:p>
        </p:txBody>
      </p:sp>
      <p:sp>
        <p:nvSpPr>
          <p:cNvPr id="24" name="Text 22"/>
          <p:cNvSpPr/>
          <p:nvPr/>
        </p:nvSpPr>
        <p:spPr>
          <a:xfrm>
            <a:off x="3291840" y="2121408"/>
            <a:ext cx="2670048" cy="228600"/>
          </a:xfrm>
          <a:prstGeom prst="rect">
            <a:avLst/>
          </a:prstGeom>
          <a:noFill/>
          <a:ln/>
        </p:spPr>
        <p:txBody>
          <a:bodyPr wrap="square" lIns="0" tIns="0" rIns="0" bIns="0" rtlCol="0" anchor="ctr"/>
          <a:lstStyle/>
          <a:p>
            <a:pPr marL="0" indent="0">
              <a:buNone/>
            </a:pPr>
            <a:r>
              <a:rPr lang="en-US" sz="900" dirty="0">
                <a:solidFill>
                  <a:srgbClr val="0D1F3C"/>
                </a:solidFill>
                <a:latin typeface="Calibri" pitchFamily="34" charset="0"/>
                <a:ea typeface="Calibri" pitchFamily="34" charset="-122"/>
                <a:cs typeface="Calibri" pitchFamily="34" charset="-120"/>
              </a:rPr>
              <a:t>• Opaque licensing &amp; mandatory NDAs</a:t>
            </a:r>
            <a:endParaRPr lang="en-US" sz="900" dirty="0"/>
          </a:p>
        </p:txBody>
      </p:sp>
      <p:sp>
        <p:nvSpPr>
          <p:cNvPr id="25" name="Text 23"/>
          <p:cNvSpPr/>
          <p:nvPr/>
        </p:nvSpPr>
        <p:spPr>
          <a:xfrm>
            <a:off x="3291840" y="2368296"/>
            <a:ext cx="2670048" cy="228600"/>
          </a:xfrm>
          <a:prstGeom prst="rect">
            <a:avLst/>
          </a:prstGeom>
          <a:noFill/>
          <a:ln/>
        </p:spPr>
        <p:txBody>
          <a:bodyPr wrap="square" lIns="0" tIns="0" rIns="0" bIns="0" rtlCol="0" anchor="ctr"/>
          <a:lstStyle/>
          <a:p>
            <a:pPr marL="0" indent="0">
              <a:buNone/>
            </a:pPr>
            <a:r>
              <a:rPr lang="en-US" sz="900" dirty="0">
                <a:solidFill>
                  <a:srgbClr val="0D1F3C"/>
                </a:solidFill>
                <a:latin typeface="Calibri" pitchFamily="34" charset="0"/>
                <a:ea typeface="Calibri" pitchFamily="34" charset="-122"/>
                <a:cs typeface="Calibri" pitchFamily="34" charset="-120"/>
              </a:rPr>
              <a:t>• High search &amp; transaction costs</a:t>
            </a:r>
            <a:endParaRPr lang="en-US" sz="900" dirty="0"/>
          </a:p>
        </p:txBody>
      </p:sp>
      <p:sp>
        <p:nvSpPr>
          <p:cNvPr id="26" name="Shape 24"/>
          <p:cNvSpPr/>
          <p:nvPr/>
        </p:nvSpPr>
        <p:spPr>
          <a:xfrm>
            <a:off x="3200400" y="2724912"/>
            <a:ext cx="2834640" cy="237744"/>
          </a:xfrm>
          <a:prstGeom prst="rect">
            <a:avLst/>
          </a:prstGeom>
          <a:solidFill>
            <a:srgbClr val="E6F4EE"/>
          </a:solidFill>
          <a:ln w="12700">
            <a:solidFill>
              <a:srgbClr val="A0D4B8"/>
            </a:solidFill>
            <a:prstDash val="solid"/>
          </a:ln>
        </p:spPr>
        <p:txBody>
          <a:bodyPr/>
          <a:lstStyle/>
          <a:p>
            <a:endParaRPr lang="en-IN"/>
          </a:p>
        </p:txBody>
      </p:sp>
      <p:sp>
        <p:nvSpPr>
          <p:cNvPr id="27" name="Text 25"/>
          <p:cNvSpPr/>
          <p:nvPr/>
        </p:nvSpPr>
        <p:spPr>
          <a:xfrm>
            <a:off x="3291840" y="2752344"/>
            <a:ext cx="2697480" cy="201168"/>
          </a:xfrm>
          <a:prstGeom prst="rect">
            <a:avLst/>
          </a:prstGeom>
          <a:noFill/>
          <a:ln/>
        </p:spPr>
        <p:txBody>
          <a:bodyPr wrap="square" lIns="0" tIns="0" rIns="0" bIns="0" rtlCol="0" anchor="ctr"/>
          <a:lstStyle/>
          <a:p>
            <a:pPr marL="0" indent="0">
              <a:buNone/>
            </a:pPr>
            <a:r>
              <a:rPr lang="en-US" sz="900" b="1" dirty="0">
                <a:solidFill>
                  <a:srgbClr val="2E7D5A"/>
                </a:solidFill>
                <a:latin typeface="Calibri" pitchFamily="34" charset="0"/>
                <a:ea typeface="Calibri" pitchFamily="34" charset="-122"/>
                <a:cs typeface="Calibri" pitchFamily="34" charset="-120"/>
              </a:rPr>
              <a:t>✓  Policy Gains</a:t>
            </a:r>
            <a:endParaRPr lang="en-US" sz="900" dirty="0"/>
          </a:p>
        </p:txBody>
      </p:sp>
      <p:sp>
        <p:nvSpPr>
          <p:cNvPr id="28" name="Text 26"/>
          <p:cNvSpPr/>
          <p:nvPr/>
        </p:nvSpPr>
        <p:spPr>
          <a:xfrm>
            <a:off x="3291840" y="2999232"/>
            <a:ext cx="2670048" cy="228600"/>
          </a:xfrm>
          <a:prstGeom prst="rect">
            <a:avLst/>
          </a:prstGeom>
          <a:noFill/>
          <a:ln/>
        </p:spPr>
        <p:txBody>
          <a:bodyPr wrap="square" lIns="0" tIns="0" rIns="0" bIns="0" rtlCol="0" anchor="ctr"/>
          <a:lstStyle/>
          <a:p>
            <a:pPr marL="0" indent="0">
              <a:buNone/>
            </a:pPr>
            <a:r>
              <a:rPr lang="en-US" sz="900" dirty="0">
                <a:solidFill>
                  <a:srgbClr val="0D1F3C"/>
                </a:solidFill>
                <a:latin typeface="Calibri" pitchFamily="34" charset="0"/>
                <a:ea typeface="Calibri" pitchFamily="34" charset="-122"/>
                <a:cs typeface="Calibri" pitchFamily="34" charset="-120"/>
              </a:rPr>
              <a:t>• Public SEP registry reduces uncertainty</a:t>
            </a:r>
            <a:endParaRPr lang="en-US" sz="900" dirty="0"/>
          </a:p>
        </p:txBody>
      </p:sp>
      <p:sp>
        <p:nvSpPr>
          <p:cNvPr id="29" name="Text 27"/>
          <p:cNvSpPr/>
          <p:nvPr/>
        </p:nvSpPr>
        <p:spPr>
          <a:xfrm>
            <a:off x="3291840" y="3246120"/>
            <a:ext cx="2670048" cy="228600"/>
          </a:xfrm>
          <a:prstGeom prst="rect">
            <a:avLst/>
          </a:prstGeom>
          <a:noFill/>
          <a:ln/>
        </p:spPr>
        <p:txBody>
          <a:bodyPr wrap="square" lIns="0" tIns="0" rIns="0" bIns="0" rtlCol="0" anchor="ctr"/>
          <a:lstStyle/>
          <a:p>
            <a:pPr marL="0" indent="0">
              <a:buNone/>
            </a:pPr>
            <a:r>
              <a:rPr lang="en-US" sz="900" dirty="0">
                <a:solidFill>
                  <a:srgbClr val="0D1F3C"/>
                </a:solidFill>
                <a:latin typeface="Calibri" pitchFamily="34" charset="0"/>
                <a:ea typeface="Calibri" pitchFamily="34" charset="-122"/>
                <a:cs typeface="Calibri" pitchFamily="34" charset="-120"/>
              </a:rPr>
              <a:t>• FFDRC SME helpdesk &amp; mediation</a:t>
            </a:r>
            <a:endParaRPr lang="en-US" sz="900" dirty="0"/>
          </a:p>
        </p:txBody>
      </p:sp>
      <p:sp>
        <p:nvSpPr>
          <p:cNvPr id="30" name="Text 28"/>
          <p:cNvSpPr/>
          <p:nvPr/>
        </p:nvSpPr>
        <p:spPr>
          <a:xfrm>
            <a:off x="3291840" y="3493008"/>
            <a:ext cx="2670048" cy="228600"/>
          </a:xfrm>
          <a:prstGeom prst="rect">
            <a:avLst/>
          </a:prstGeom>
          <a:noFill/>
          <a:ln/>
        </p:spPr>
        <p:txBody>
          <a:bodyPr wrap="square" lIns="0" tIns="0" rIns="0" bIns="0" rtlCol="0" anchor="ctr"/>
          <a:lstStyle/>
          <a:p>
            <a:pPr marL="0" indent="0">
              <a:buNone/>
            </a:pPr>
            <a:r>
              <a:rPr lang="en-US" sz="900" dirty="0">
                <a:solidFill>
                  <a:srgbClr val="0D1F3C"/>
                </a:solidFill>
                <a:latin typeface="Calibri" pitchFamily="34" charset="0"/>
                <a:ea typeface="Calibri" pitchFamily="34" charset="-122"/>
                <a:cs typeface="Calibri" pitchFamily="34" charset="-120"/>
              </a:rPr>
              <a:t>• CCI oversight restored; injunction safeguards</a:t>
            </a:r>
            <a:endParaRPr lang="en-US" sz="900" dirty="0"/>
          </a:p>
        </p:txBody>
      </p:sp>
      <p:sp>
        <p:nvSpPr>
          <p:cNvPr id="31" name="Shape 29"/>
          <p:cNvSpPr/>
          <p:nvPr/>
        </p:nvSpPr>
        <p:spPr>
          <a:xfrm>
            <a:off x="6172200" y="1097280"/>
            <a:ext cx="2834640" cy="365760"/>
          </a:xfrm>
          <a:prstGeom prst="rect">
            <a:avLst/>
          </a:prstGeom>
          <a:solidFill>
            <a:srgbClr val="C9A84C"/>
          </a:solidFill>
          <a:ln w="12700">
            <a:noFill/>
            <a:prstDash val="solid"/>
          </a:ln>
        </p:spPr>
        <p:txBody>
          <a:bodyPr/>
          <a:lstStyle/>
          <a:p>
            <a:endParaRPr lang="en-IN"/>
          </a:p>
        </p:txBody>
      </p:sp>
      <p:sp>
        <p:nvSpPr>
          <p:cNvPr id="32" name="Text 30"/>
          <p:cNvSpPr/>
          <p:nvPr/>
        </p:nvSpPr>
        <p:spPr>
          <a:xfrm>
            <a:off x="6263640" y="1115568"/>
            <a:ext cx="2697480" cy="320040"/>
          </a:xfrm>
          <a:prstGeom prst="rect">
            <a:avLst/>
          </a:prstGeom>
          <a:noFill/>
          <a:ln/>
        </p:spPr>
        <p:txBody>
          <a:bodyPr wrap="square" lIns="0" tIns="0" rIns="0" bIns="0" rtlCol="0" anchor="ctr"/>
          <a:lstStyle/>
          <a:p>
            <a:pPr marL="0" indent="0">
              <a:buNone/>
            </a:pPr>
            <a:r>
              <a:rPr lang="en-US" sz="1000" b="1" dirty="0">
                <a:solidFill>
                  <a:srgbClr val="FFFFFF"/>
                </a:solidFill>
                <a:latin typeface="Calibri" pitchFamily="34" charset="0"/>
                <a:ea typeface="Calibri" pitchFamily="34" charset="-122"/>
                <a:cs typeface="Calibri" pitchFamily="34" charset="-120"/>
              </a:rPr>
              <a:t>Government &amp; Consumers</a:t>
            </a:r>
            <a:endParaRPr lang="en-US" sz="1000" dirty="0"/>
          </a:p>
        </p:txBody>
      </p:sp>
      <p:sp>
        <p:nvSpPr>
          <p:cNvPr id="33" name="Shape 31"/>
          <p:cNvSpPr/>
          <p:nvPr/>
        </p:nvSpPr>
        <p:spPr>
          <a:xfrm>
            <a:off x="6172200" y="1618488"/>
            <a:ext cx="2834640" cy="237744"/>
          </a:xfrm>
          <a:prstGeom prst="rect">
            <a:avLst/>
          </a:prstGeom>
          <a:solidFill>
            <a:srgbClr val="FBEAEA"/>
          </a:solidFill>
          <a:ln w="12700">
            <a:solidFill>
              <a:srgbClr val="DDB0B0"/>
            </a:solidFill>
            <a:prstDash val="solid"/>
          </a:ln>
        </p:spPr>
        <p:txBody>
          <a:bodyPr/>
          <a:lstStyle/>
          <a:p>
            <a:endParaRPr lang="en-IN"/>
          </a:p>
        </p:txBody>
      </p:sp>
      <p:sp>
        <p:nvSpPr>
          <p:cNvPr id="34" name="Text 32"/>
          <p:cNvSpPr/>
          <p:nvPr/>
        </p:nvSpPr>
        <p:spPr>
          <a:xfrm>
            <a:off x="6263640" y="1645920"/>
            <a:ext cx="2697480" cy="201168"/>
          </a:xfrm>
          <a:prstGeom prst="rect">
            <a:avLst/>
          </a:prstGeom>
          <a:noFill/>
          <a:ln/>
        </p:spPr>
        <p:txBody>
          <a:bodyPr wrap="square" lIns="0" tIns="0" rIns="0" bIns="0" rtlCol="0" anchor="ctr"/>
          <a:lstStyle/>
          <a:p>
            <a:pPr marL="0" indent="0">
              <a:buNone/>
            </a:pPr>
            <a:r>
              <a:rPr lang="en-US" sz="900" b="1" dirty="0">
                <a:solidFill>
                  <a:srgbClr val="B94040"/>
                </a:solidFill>
                <a:latin typeface="Calibri" pitchFamily="34" charset="0"/>
                <a:ea typeface="Calibri" pitchFamily="34" charset="-122"/>
                <a:cs typeface="Calibri" pitchFamily="34" charset="-120"/>
              </a:rPr>
              <a:t>⚠  Concerns</a:t>
            </a:r>
            <a:endParaRPr lang="en-US" sz="900" dirty="0"/>
          </a:p>
        </p:txBody>
      </p:sp>
      <p:sp>
        <p:nvSpPr>
          <p:cNvPr id="35" name="Text 33"/>
          <p:cNvSpPr/>
          <p:nvPr/>
        </p:nvSpPr>
        <p:spPr>
          <a:xfrm>
            <a:off x="6263640" y="1874520"/>
            <a:ext cx="2670048" cy="228600"/>
          </a:xfrm>
          <a:prstGeom prst="rect">
            <a:avLst/>
          </a:prstGeom>
          <a:noFill/>
          <a:ln/>
        </p:spPr>
        <p:txBody>
          <a:bodyPr wrap="square" lIns="0" tIns="0" rIns="0" bIns="0" rtlCol="0" anchor="ctr"/>
          <a:lstStyle/>
          <a:p>
            <a:pPr marL="0" indent="0">
              <a:buNone/>
            </a:pPr>
            <a:r>
              <a:rPr lang="en-US" sz="900" dirty="0">
                <a:solidFill>
                  <a:srgbClr val="0D1F3C"/>
                </a:solidFill>
                <a:latin typeface="Calibri" pitchFamily="34" charset="0"/>
                <a:ea typeface="Calibri" pitchFamily="34" charset="-122"/>
                <a:cs typeface="Calibri" pitchFamily="34" charset="-120"/>
              </a:rPr>
              <a:t>• Investment attractiveness vs. MSME protection</a:t>
            </a:r>
            <a:endParaRPr lang="en-US" sz="900" dirty="0"/>
          </a:p>
        </p:txBody>
      </p:sp>
      <p:sp>
        <p:nvSpPr>
          <p:cNvPr id="36" name="Text 34"/>
          <p:cNvSpPr/>
          <p:nvPr/>
        </p:nvSpPr>
        <p:spPr>
          <a:xfrm>
            <a:off x="6263640" y="2121408"/>
            <a:ext cx="2670048" cy="228600"/>
          </a:xfrm>
          <a:prstGeom prst="rect">
            <a:avLst/>
          </a:prstGeom>
          <a:noFill/>
          <a:ln/>
        </p:spPr>
        <p:txBody>
          <a:bodyPr wrap="square" lIns="0" tIns="0" rIns="0" bIns="0" rtlCol="0" anchor="ctr"/>
          <a:lstStyle/>
          <a:p>
            <a:pPr marL="0" indent="0">
              <a:buNone/>
            </a:pPr>
            <a:r>
              <a:rPr lang="en-US" sz="900" dirty="0">
                <a:solidFill>
                  <a:srgbClr val="0D1F3C"/>
                </a:solidFill>
                <a:latin typeface="Calibri" pitchFamily="34" charset="0"/>
                <a:ea typeface="Calibri" pitchFamily="34" charset="-122"/>
                <a:cs typeface="Calibri" pitchFamily="34" charset="-120"/>
              </a:rPr>
              <a:t>• Consumer welfare vs. R&amp;D incentives</a:t>
            </a:r>
            <a:endParaRPr lang="en-US" sz="900" dirty="0"/>
          </a:p>
        </p:txBody>
      </p:sp>
      <p:sp>
        <p:nvSpPr>
          <p:cNvPr id="37" name="Text 35"/>
          <p:cNvSpPr/>
          <p:nvPr/>
        </p:nvSpPr>
        <p:spPr>
          <a:xfrm>
            <a:off x="6263640" y="2368296"/>
            <a:ext cx="2670048" cy="228600"/>
          </a:xfrm>
          <a:prstGeom prst="rect">
            <a:avLst/>
          </a:prstGeom>
          <a:noFill/>
          <a:ln/>
        </p:spPr>
        <p:txBody>
          <a:bodyPr wrap="square" lIns="0" tIns="0" rIns="0" bIns="0" rtlCol="0" anchor="ctr"/>
          <a:lstStyle/>
          <a:p>
            <a:pPr marL="0" indent="0">
              <a:buNone/>
            </a:pPr>
            <a:r>
              <a:rPr lang="en-US" sz="900" dirty="0">
                <a:solidFill>
                  <a:srgbClr val="0D1F3C"/>
                </a:solidFill>
                <a:latin typeface="Calibri" pitchFamily="34" charset="0"/>
                <a:ea typeface="Calibri" pitchFamily="34" charset="-122"/>
                <a:cs typeface="Calibri" pitchFamily="34" charset="-120"/>
              </a:rPr>
              <a:t>• Fragmented policy; court-driven outcomes</a:t>
            </a:r>
            <a:endParaRPr lang="en-US" sz="900" dirty="0"/>
          </a:p>
        </p:txBody>
      </p:sp>
      <p:sp>
        <p:nvSpPr>
          <p:cNvPr id="38" name="Shape 36"/>
          <p:cNvSpPr/>
          <p:nvPr/>
        </p:nvSpPr>
        <p:spPr>
          <a:xfrm>
            <a:off x="6172200" y="2724912"/>
            <a:ext cx="2834640" cy="237744"/>
          </a:xfrm>
          <a:prstGeom prst="rect">
            <a:avLst/>
          </a:prstGeom>
          <a:solidFill>
            <a:srgbClr val="E6F4EE"/>
          </a:solidFill>
          <a:ln w="12700">
            <a:solidFill>
              <a:srgbClr val="A0D4B8"/>
            </a:solidFill>
            <a:prstDash val="solid"/>
          </a:ln>
        </p:spPr>
        <p:txBody>
          <a:bodyPr/>
          <a:lstStyle/>
          <a:p>
            <a:endParaRPr lang="en-IN"/>
          </a:p>
        </p:txBody>
      </p:sp>
      <p:sp>
        <p:nvSpPr>
          <p:cNvPr id="39" name="Text 37"/>
          <p:cNvSpPr/>
          <p:nvPr/>
        </p:nvSpPr>
        <p:spPr>
          <a:xfrm>
            <a:off x="6263640" y="2752344"/>
            <a:ext cx="2697480" cy="201168"/>
          </a:xfrm>
          <a:prstGeom prst="rect">
            <a:avLst/>
          </a:prstGeom>
          <a:noFill/>
          <a:ln/>
        </p:spPr>
        <p:txBody>
          <a:bodyPr wrap="square" lIns="0" tIns="0" rIns="0" bIns="0" rtlCol="0" anchor="ctr"/>
          <a:lstStyle/>
          <a:p>
            <a:pPr marL="0" indent="0">
              <a:buNone/>
            </a:pPr>
            <a:r>
              <a:rPr lang="en-US" sz="900" b="1" dirty="0">
                <a:solidFill>
                  <a:srgbClr val="2E7D5A"/>
                </a:solidFill>
                <a:latin typeface="Calibri" pitchFamily="34" charset="0"/>
                <a:ea typeface="Calibri" pitchFamily="34" charset="-122"/>
                <a:cs typeface="Calibri" pitchFamily="34" charset="-120"/>
              </a:rPr>
              <a:t>✓  Policy Gains</a:t>
            </a:r>
            <a:endParaRPr lang="en-US" sz="900" dirty="0"/>
          </a:p>
        </p:txBody>
      </p:sp>
      <p:sp>
        <p:nvSpPr>
          <p:cNvPr id="40" name="Text 38"/>
          <p:cNvSpPr/>
          <p:nvPr/>
        </p:nvSpPr>
        <p:spPr>
          <a:xfrm>
            <a:off x="6263640" y="2999232"/>
            <a:ext cx="2670048" cy="228600"/>
          </a:xfrm>
          <a:prstGeom prst="rect">
            <a:avLst/>
          </a:prstGeom>
          <a:noFill/>
          <a:ln/>
        </p:spPr>
        <p:txBody>
          <a:bodyPr wrap="square" lIns="0" tIns="0" rIns="0" bIns="0" rtlCol="0" anchor="ctr"/>
          <a:lstStyle/>
          <a:p>
            <a:pPr marL="0" indent="0">
              <a:buNone/>
            </a:pPr>
            <a:r>
              <a:rPr lang="en-US" sz="900" dirty="0">
                <a:solidFill>
                  <a:srgbClr val="0D1F3C"/>
                </a:solidFill>
                <a:latin typeface="Calibri" pitchFamily="34" charset="0"/>
                <a:ea typeface="Calibri" pitchFamily="34" charset="-122"/>
                <a:cs typeface="Calibri" pitchFamily="34" charset="-120"/>
              </a:rPr>
              <a:t>• Smartphone pilot scalable to IoT &amp; automotive</a:t>
            </a:r>
            <a:endParaRPr lang="en-US" sz="900" dirty="0"/>
          </a:p>
        </p:txBody>
      </p:sp>
      <p:sp>
        <p:nvSpPr>
          <p:cNvPr id="41" name="Text 39"/>
          <p:cNvSpPr/>
          <p:nvPr/>
        </p:nvSpPr>
        <p:spPr>
          <a:xfrm>
            <a:off x="6263640" y="3246120"/>
            <a:ext cx="2670048" cy="228600"/>
          </a:xfrm>
          <a:prstGeom prst="rect">
            <a:avLst/>
          </a:prstGeom>
          <a:noFill/>
          <a:ln/>
        </p:spPr>
        <p:txBody>
          <a:bodyPr wrap="square" lIns="0" tIns="0" rIns="0" bIns="0" rtlCol="0" anchor="ctr"/>
          <a:lstStyle/>
          <a:p>
            <a:pPr marL="0" indent="0">
              <a:buNone/>
            </a:pPr>
            <a:r>
              <a:rPr lang="en-US" sz="900" dirty="0">
                <a:solidFill>
                  <a:srgbClr val="0D1F3C"/>
                </a:solidFill>
                <a:latin typeface="Calibri" pitchFamily="34" charset="0"/>
                <a:ea typeface="Calibri" pitchFamily="34" charset="-122"/>
                <a:cs typeface="Calibri" pitchFamily="34" charset="-120"/>
              </a:rPr>
              <a:t>• National SEP policy aligned with PLI</a:t>
            </a:r>
            <a:endParaRPr lang="en-US" sz="900" dirty="0"/>
          </a:p>
        </p:txBody>
      </p:sp>
      <p:sp>
        <p:nvSpPr>
          <p:cNvPr id="42" name="Text 40"/>
          <p:cNvSpPr/>
          <p:nvPr/>
        </p:nvSpPr>
        <p:spPr>
          <a:xfrm>
            <a:off x="6263640" y="3493008"/>
            <a:ext cx="2670048" cy="228600"/>
          </a:xfrm>
          <a:prstGeom prst="rect">
            <a:avLst/>
          </a:prstGeom>
          <a:noFill/>
          <a:ln/>
        </p:spPr>
        <p:txBody>
          <a:bodyPr wrap="square" lIns="0" tIns="0" rIns="0" bIns="0" rtlCol="0" anchor="ctr"/>
          <a:lstStyle/>
          <a:p>
            <a:pPr marL="0" indent="0">
              <a:buNone/>
            </a:pPr>
            <a:r>
              <a:rPr lang="en-US" sz="900" dirty="0">
                <a:solidFill>
                  <a:srgbClr val="0D1F3C"/>
                </a:solidFill>
                <a:latin typeface="Calibri" pitchFamily="34" charset="0"/>
                <a:ea typeface="Calibri" pitchFamily="34" charset="-122"/>
                <a:cs typeface="Calibri" pitchFamily="34" charset="-120"/>
              </a:rPr>
              <a:t>• Broader tech access at competitive prices</a:t>
            </a:r>
            <a:endParaRPr lang="en-US" sz="900" dirty="0"/>
          </a:p>
        </p:txBody>
      </p:sp>
      <p:sp>
        <p:nvSpPr>
          <p:cNvPr id="43" name="Shape 41"/>
          <p:cNvSpPr/>
          <p:nvPr/>
        </p:nvSpPr>
        <p:spPr>
          <a:xfrm>
            <a:off x="0" y="4754880"/>
            <a:ext cx="9144000" cy="393192"/>
          </a:xfrm>
          <a:prstGeom prst="rect">
            <a:avLst/>
          </a:prstGeom>
          <a:solidFill>
            <a:srgbClr val="0D1F3C"/>
          </a:solidFill>
          <a:ln w="12700">
            <a:solidFill>
              <a:srgbClr val="0D1F3C"/>
            </a:solidFill>
            <a:prstDash val="solid"/>
          </a:ln>
        </p:spPr>
        <p:txBody>
          <a:bodyPr/>
          <a:lstStyle/>
          <a:p>
            <a:endParaRPr lang="en-IN"/>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1">
    <p:bg>
      <p:bgPr>
        <a:solidFill>
          <a:srgbClr val="F4F7FB"/>
        </a:solidFill>
        <a:effectLst/>
      </p:bgPr>
    </p:bg>
    <p:spTree>
      <p:nvGrpSpPr>
        <p:cNvPr id="1" name=""/>
        <p:cNvGrpSpPr/>
        <p:nvPr/>
      </p:nvGrpSpPr>
      <p:grpSpPr>
        <a:xfrm>
          <a:off x="0" y="0"/>
          <a:ext cx="0" cy="0"/>
          <a:chOff x="0" y="0"/>
          <a:chExt cx="0" cy="0"/>
        </a:xfrm>
      </p:grpSpPr>
      <p:sp>
        <p:nvSpPr>
          <p:cNvPr id="2" name="Shape 0"/>
          <p:cNvSpPr/>
          <p:nvPr/>
        </p:nvSpPr>
        <p:spPr>
          <a:xfrm>
            <a:off x="0" y="0"/>
            <a:ext cx="9144000" cy="950976"/>
          </a:xfrm>
          <a:prstGeom prst="rect">
            <a:avLst/>
          </a:prstGeom>
          <a:solidFill>
            <a:srgbClr val="0D1F3C"/>
          </a:solidFill>
          <a:ln w="12700">
            <a:solidFill>
              <a:srgbClr val="0D1F3C"/>
            </a:solidFill>
            <a:prstDash val="solid"/>
          </a:ln>
        </p:spPr>
        <p:txBody>
          <a:bodyPr/>
          <a:lstStyle/>
          <a:p>
            <a:endParaRPr lang="en-IN"/>
          </a:p>
        </p:txBody>
      </p:sp>
      <p:sp>
        <p:nvSpPr>
          <p:cNvPr id="3" name="Shape 1"/>
          <p:cNvSpPr/>
          <p:nvPr/>
        </p:nvSpPr>
        <p:spPr>
          <a:xfrm>
            <a:off x="0" y="950976"/>
            <a:ext cx="9144000" cy="50292"/>
          </a:xfrm>
          <a:prstGeom prst="rect">
            <a:avLst/>
          </a:prstGeom>
          <a:solidFill>
            <a:srgbClr val="C9A84C"/>
          </a:solidFill>
          <a:ln w="12700">
            <a:solidFill>
              <a:srgbClr val="C9A84C"/>
            </a:solidFill>
            <a:prstDash val="solid"/>
          </a:ln>
        </p:spPr>
        <p:txBody>
          <a:bodyPr/>
          <a:lstStyle/>
          <a:p>
            <a:endParaRPr lang="en-IN"/>
          </a:p>
        </p:txBody>
      </p:sp>
      <p:sp>
        <p:nvSpPr>
          <p:cNvPr id="4" name="Shape 2"/>
          <p:cNvSpPr/>
          <p:nvPr/>
        </p:nvSpPr>
        <p:spPr>
          <a:xfrm>
            <a:off x="8485632" y="128016"/>
            <a:ext cx="502920" cy="274320"/>
          </a:xfrm>
          <a:prstGeom prst="rect">
            <a:avLst/>
          </a:prstGeom>
          <a:solidFill>
            <a:srgbClr val="C9A84C"/>
          </a:solidFill>
          <a:ln w="12700">
            <a:solidFill>
              <a:srgbClr val="C9A84C"/>
            </a:solidFill>
            <a:prstDash val="solid"/>
          </a:ln>
        </p:spPr>
        <p:txBody>
          <a:bodyPr/>
          <a:lstStyle/>
          <a:p>
            <a:endParaRPr lang="en-IN"/>
          </a:p>
        </p:txBody>
      </p:sp>
      <p:sp>
        <p:nvSpPr>
          <p:cNvPr id="5" name="Text 3"/>
          <p:cNvSpPr/>
          <p:nvPr/>
        </p:nvSpPr>
        <p:spPr>
          <a:xfrm>
            <a:off x="347472" y="82296"/>
            <a:ext cx="8001000" cy="530352"/>
          </a:xfrm>
          <a:prstGeom prst="rect">
            <a:avLst/>
          </a:prstGeom>
          <a:noFill/>
          <a:ln/>
        </p:spPr>
        <p:txBody>
          <a:bodyPr wrap="square" lIns="0" tIns="0" rIns="0" bIns="0" rtlCol="0" anchor="ctr"/>
          <a:lstStyle/>
          <a:p>
            <a:pPr marL="0" indent="0">
              <a:buNone/>
            </a:pPr>
            <a:r>
              <a:rPr lang="en-US" sz="2200" b="1" dirty="0">
                <a:solidFill>
                  <a:srgbClr val="FFFFFF"/>
                </a:solidFill>
                <a:latin typeface="Georgia" pitchFamily="34" charset="0"/>
                <a:ea typeface="Georgia" pitchFamily="34" charset="-122"/>
                <a:cs typeface="Georgia" pitchFamily="34" charset="-120"/>
              </a:rPr>
              <a:t>General Policy Recommendations</a:t>
            </a:r>
            <a:endParaRPr lang="en-US" sz="2200" dirty="0"/>
          </a:p>
        </p:txBody>
      </p:sp>
      <p:sp>
        <p:nvSpPr>
          <p:cNvPr id="6" name="Text 4"/>
          <p:cNvSpPr/>
          <p:nvPr/>
        </p:nvSpPr>
        <p:spPr>
          <a:xfrm>
            <a:off x="347472" y="630936"/>
            <a:ext cx="8001000" cy="256032"/>
          </a:xfrm>
          <a:prstGeom prst="rect">
            <a:avLst/>
          </a:prstGeom>
          <a:noFill/>
          <a:ln/>
        </p:spPr>
        <p:txBody>
          <a:bodyPr wrap="square" lIns="0" tIns="0" rIns="0" bIns="0" rtlCol="0" anchor="ctr"/>
          <a:lstStyle/>
          <a:p>
            <a:pPr marL="0" indent="0">
              <a:buNone/>
            </a:pPr>
            <a:r>
              <a:rPr lang="en-US" sz="1050" i="1" dirty="0">
                <a:solidFill>
                  <a:srgbClr val="C9A84C"/>
                </a:solidFill>
                <a:latin typeface="Calibri" pitchFamily="34" charset="0"/>
                <a:ea typeface="Calibri" pitchFamily="34" charset="-122"/>
                <a:cs typeface="Calibri" pitchFamily="34" charset="-120"/>
              </a:rPr>
              <a:t>Transparency &amp; Institutional Reform</a:t>
            </a:r>
            <a:endParaRPr lang="en-US" sz="1050" dirty="0"/>
          </a:p>
        </p:txBody>
      </p:sp>
      <p:sp>
        <p:nvSpPr>
          <p:cNvPr id="7" name="Shape 5"/>
          <p:cNvSpPr/>
          <p:nvPr/>
        </p:nvSpPr>
        <p:spPr>
          <a:xfrm>
            <a:off x="164592" y="1051560"/>
            <a:ext cx="4297680" cy="768096"/>
          </a:xfrm>
          <a:prstGeom prst="rect">
            <a:avLst/>
          </a:prstGeom>
          <a:solidFill>
            <a:srgbClr val="1B3A5C"/>
          </a:solidFill>
          <a:ln w="12700">
            <a:solidFill>
              <a:srgbClr val="1B3A5C"/>
            </a:solidFill>
            <a:prstDash val="solid"/>
          </a:ln>
        </p:spPr>
        <p:txBody>
          <a:bodyPr/>
          <a:lstStyle/>
          <a:p>
            <a:endParaRPr lang="en-IN"/>
          </a:p>
        </p:txBody>
      </p:sp>
      <p:sp>
        <p:nvSpPr>
          <p:cNvPr id="8" name="Text 6"/>
          <p:cNvSpPr/>
          <p:nvPr/>
        </p:nvSpPr>
        <p:spPr>
          <a:xfrm>
            <a:off x="301752" y="1143000"/>
            <a:ext cx="457200" cy="274320"/>
          </a:xfrm>
          <a:prstGeom prst="rect">
            <a:avLst/>
          </a:prstGeom>
          <a:noFill/>
          <a:ln/>
        </p:spPr>
        <p:txBody>
          <a:bodyPr wrap="square" lIns="0" tIns="0" rIns="0" bIns="0" rtlCol="0" anchor="ctr"/>
          <a:lstStyle/>
          <a:p>
            <a:pPr marL="0" indent="0" algn="ctr">
              <a:buNone/>
            </a:pPr>
            <a:r>
              <a:rPr lang="en-US" sz="1400" b="1" dirty="0">
                <a:solidFill>
                  <a:srgbClr val="C9A84C"/>
                </a:solidFill>
                <a:latin typeface="Georgia" pitchFamily="34" charset="0"/>
                <a:ea typeface="Georgia" pitchFamily="34" charset="-122"/>
                <a:cs typeface="Georgia" pitchFamily="34" charset="-120"/>
              </a:rPr>
              <a:t>R1</a:t>
            </a:r>
            <a:endParaRPr lang="en-US" sz="1400" dirty="0"/>
          </a:p>
        </p:txBody>
      </p:sp>
      <p:sp>
        <p:nvSpPr>
          <p:cNvPr id="9" name="Text 7"/>
          <p:cNvSpPr/>
          <p:nvPr/>
        </p:nvSpPr>
        <p:spPr>
          <a:xfrm>
            <a:off x="804672" y="1133856"/>
            <a:ext cx="3566160" cy="658368"/>
          </a:xfrm>
          <a:prstGeom prst="rect">
            <a:avLst/>
          </a:prstGeom>
          <a:noFill/>
          <a:ln/>
        </p:spPr>
        <p:txBody>
          <a:bodyPr wrap="square" lIns="0" tIns="0" rIns="0" bIns="0" rtlCol="0" anchor="ctr"/>
          <a:lstStyle/>
          <a:p>
            <a:pPr marL="0" indent="0">
              <a:buNone/>
            </a:pPr>
            <a:r>
              <a:rPr lang="en-US" sz="1250" b="1" dirty="0">
                <a:solidFill>
                  <a:schemeClr val="bg1"/>
                </a:solidFill>
                <a:latin typeface="Georgia" pitchFamily="34" charset="0"/>
                <a:ea typeface="Georgia" pitchFamily="34" charset="-122"/>
                <a:cs typeface="Georgia" pitchFamily="34" charset="-120"/>
                <a:hlinkClick r:id="rId3" action="ppaction://hlinksldjump">
                  <a:extLst>
                    <a:ext uri="{A12FA001-AC4F-418D-AE19-62706E023703}">
                      <ahyp:hlinkClr xmlns:ahyp="http://schemas.microsoft.com/office/drawing/2018/hyperlinkcolor" val="tx"/>
                    </a:ext>
                  </a:extLst>
                </a:hlinkClick>
              </a:rPr>
              <a:t>SEP Disclosure &amp; Transparency Framework</a:t>
            </a:r>
            <a:endParaRPr lang="en-US" sz="1250" dirty="0">
              <a:solidFill>
                <a:schemeClr val="bg1"/>
              </a:solidFill>
            </a:endParaRPr>
          </a:p>
        </p:txBody>
      </p:sp>
      <p:sp>
        <p:nvSpPr>
          <p:cNvPr id="10" name="Shape 8"/>
          <p:cNvSpPr/>
          <p:nvPr/>
        </p:nvSpPr>
        <p:spPr>
          <a:xfrm>
            <a:off x="164592" y="1837944"/>
            <a:ext cx="4297680" cy="3163824"/>
          </a:xfrm>
          <a:prstGeom prst="rect">
            <a:avLst/>
          </a:prstGeom>
          <a:solidFill>
            <a:srgbClr val="FFFFFF"/>
          </a:solidFill>
          <a:ln w="9525">
            <a:solidFill>
              <a:srgbClr val="D0DBE8"/>
            </a:solidFill>
            <a:prstDash val="solid"/>
          </a:ln>
        </p:spPr>
        <p:txBody>
          <a:bodyPr/>
          <a:lstStyle/>
          <a:p>
            <a:endParaRPr lang="en-IN"/>
          </a:p>
        </p:txBody>
      </p:sp>
      <p:sp>
        <p:nvSpPr>
          <p:cNvPr id="11" name="Shape 9"/>
          <p:cNvSpPr/>
          <p:nvPr/>
        </p:nvSpPr>
        <p:spPr>
          <a:xfrm>
            <a:off x="164592" y="1819656"/>
            <a:ext cx="64008" cy="3182112"/>
          </a:xfrm>
          <a:prstGeom prst="rect">
            <a:avLst/>
          </a:prstGeom>
          <a:solidFill>
            <a:srgbClr val="1B3A5C"/>
          </a:solidFill>
          <a:ln w="12700">
            <a:solidFill>
              <a:srgbClr val="1B3A5C"/>
            </a:solidFill>
            <a:prstDash val="solid"/>
          </a:ln>
        </p:spPr>
        <p:txBody>
          <a:bodyPr/>
          <a:lstStyle/>
          <a:p>
            <a:endParaRPr lang="en-IN"/>
          </a:p>
        </p:txBody>
      </p:sp>
      <p:sp>
        <p:nvSpPr>
          <p:cNvPr id="12" name="Text 10"/>
          <p:cNvSpPr/>
          <p:nvPr/>
        </p:nvSpPr>
        <p:spPr>
          <a:xfrm>
            <a:off x="329184" y="1901952"/>
            <a:ext cx="4078224" cy="182880"/>
          </a:xfrm>
          <a:prstGeom prst="rect">
            <a:avLst/>
          </a:prstGeom>
          <a:noFill/>
          <a:ln/>
        </p:spPr>
        <p:txBody>
          <a:bodyPr wrap="square" lIns="0" tIns="0" rIns="0" bIns="0" rtlCol="0" anchor="ctr"/>
          <a:lstStyle/>
          <a:p>
            <a:pPr marL="0" indent="0">
              <a:buNone/>
            </a:pPr>
            <a:r>
              <a:rPr lang="en-US" sz="950" b="1" dirty="0">
                <a:solidFill>
                  <a:srgbClr val="1B3A5C"/>
                </a:solidFill>
                <a:latin typeface="Calibri" pitchFamily="34" charset="0"/>
                <a:ea typeface="Calibri" pitchFamily="34" charset="-122"/>
                <a:cs typeface="Calibri" pitchFamily="34" charset="-120"/>
              </a:rPr>
              <a:t>Proposal:</a:t>
            </a:r>
            <a:endParaRPr lang="en-US" sz="950" dirty="0"/>
          </a:p>
        </p:txBody>
      </p:sp>
      <p:sp>
        <p:nvSpPr>
          <p:cNvPr id="13" name="Text 11"/>
          <p:cNvSpPr/>
          <p:nvPr/>
        </p:nvSpPr>
        <p:spPr>
          <a:xfrm>
            <a:off x="329184" y="2093976"/>
            <a:ext cx="4059936" cy="923544"/>
          </a:xfrm>
          <a:prstGeom prst="rect">
            <a:avLst/>
          </a:prstGeom>
          <a:noFill/>
          <a:ln/>
        </p:spPr>
        <p:txBody>
          <a:bodyPr wrap="square" lIns="0" tIns="0" rIns="0" bIns="0" rtlCol="0" anchor="ctr"/>
          <a:lstStyle/>
          <a:p>
            <a:endParaRPr lang="en-US" sz="880" dirty="0"/>
          </a:p>
        </p:txBody>
      </p:sp>
      <p:sp>
        <p:nvSpPr>
          <p:cNvPr id="14" name="Shape 12"/>
          <p:cNvSpPr/>
          <p:nvPr/>
        </p:nvSpPr>
        <p:spPr>
          <a:xfrm>
            <a:off x="228600" y="3054096"/>
            <a:ext cx="4233672" cy="27432"/>
          </a:xfrm>
          <a:prstGeom prst="rect">
            <a:avLst/>
          </a:prstGeom>
          <a:solidFill>
            <a:srgbClr val="D0DBE8"/>
          </a:solidFill>
          <a:ln w="12700">
            <a:solidFill>
              <a:srgbClr val="D0DBE8"/>
            </a:solidFill>
            <a:prstDash val="solid"/>
          </a:ln>
        </p:spPr>
        <p:txBody>
          <a:bodyPr/>
          <a:lstStyle/>
          <a:p>
            <a:endParaRPr lang="en-IN"/>
          </a:p>
        </p:txBody>
      </p:sp>
      <p:sp>
        <p:nvSpPr>
          <p:cNvPr id="15" name="Text 13"/>
          <p:cNvSpPr/>
          <p:nvPr/>
        </p:nvSpPr>
        <p:spPr>
          <a:xfrm>
            <a:off x="329184" y="3081528"/>
            <a:ext cx="4078224" cy="182880"/>
          </a:xfrm>
          <a:prstGeom prst="rect">
            <a:avLst/>
          </a:prstGeom>
          <a:noFill/>
          <a:ln/>
        </p:spPr>
        <p:txBody>
          <a:bodyPr wrap="square" lIns="0" tIns="0" rIns="0" bIns="0" rtlCol="0" anchor="ctr"/>
          <a:lstStyle/>
          <a:p>
            <a:pPr marL="0" indent="0">
              <a:buNone/>
            </a:pPr>
            <a:r>
              <a:rPr lang="en-US" sz="950" b="1" dirty="0">
                <a:solidFill>
                  <a:srgbClr val="1B3A5C"/>
                </a:solidFill>
                <a:latin typeface="Calibri" pitchFamily="34" charset="0"/>
                <a:ea typeface="Calibri" pitchFamily="34" charset="-122"/>
                <a:cs typeface="Calibri" pitchFamily="34" charset="-120"/>
              </a:rPr>
              <a:t>Rationale:</a:t>
            </a:r>
            <a:endParaRPr lang="en-US" sz="950" dirty="0"/>
          </a:p>
        </p:txBody>
      </p:sp>
      <p:sp>
        <p:nvSpPr>
          <p:cNvPr id="17" name="Shape 15"/>
          <p:cNvSpPr/>
          <p:nvPr/>
        </p:nvSpPr>
        <p:spPr>
          <a:xfrm>
            <a:off x="228600" y="4105656"/>
            <a:ext cx="4233672" cy="27432"/>
          </a:xfrm>
          <a:prstGeom prst="rect">
            <a:avLst/>
          </a:prstGeom>
          <a:solidFill>
            <a:srgbClr val="D0DBE8"/>
          </a:solidFill>
          <a:ln w="12700">
            <a:solidFill>
              <a:srgbClr val="D0DBE8"/>
            </a:solidFill>
            <a:prstDash val="solid"/>
          </a:ln>
        </p:spPr>
        <p:txBody>
          <a:bodyPr/>
          <a:lstStyle/>
          <a:p>
            <a:endParaRPr lang="en-IN"/>
          </a:p>
        </p:txBody>
      </p:sp>
      <p:sp>
        <p:nvSpPr>
          <p:cNvPr id="18" name="Text 16"/>
          <p:cNvSpPr/>
          <p:nvPr/>
        </p:nvSpPr>
        <p:spPr>
          <a:xfrm>
            <a:off x="329184" y="4133088"/>
            <a:ext cx="4078224" cy="182880"/>
          </a:xfrm>
          <a:prstGeom prst="rect">
            <a:avLst/>
          </a:prstGeom>
          <a:noFill/>
          <a:ln/>
        </p:spPr>
        <p:txBody>
          <a:bodyPr wrap="square" lIns="0" tIns="0" rIns="0" bIns="0" rtlCol="0" anchor="ctr"/>
          <a:lstStyle/>
          <a:p>
            <a:pPr marL="0" indent="0">
              <a:buNone/>
            </a:pPr>
            <a:r>
              <a:rPr lang="en-US" sz="950" b="1" dirty="0">
                <a:solidFill>
                  <a:srgbClr val="1B3A5C"/>
                </a:solidFill>
                <a:latin typeface="Calibri" pitchFamily="34" charset="0"/>
                <a:ea typeface="Calibri" pitchFamily="34" charset="-122"/>
                <a:cs typeface="Calibri" pitchFamily="34" charset="-120"/>
              </a:rPr>
              <a:t>Trade-off:</a:t>
            </a:r>
            <a:endParaRPr lang="en-US" sz="950" dirty="0"/>
          </a:p>
        </p:txBody>
      </p:sp>
      <p:sp>
        <p:nvSpPr>
          <p:cNvPr id="19" name="Text 17"/>
          <p:cNvSpPr/>
          <p:nvPr/>
        </p:nvSpPr>
        <p:spPr>
          <a:xfrm>
            <a:off x="329184" y="4325112"/>
            <a:ext cx="4059936" cy="630936"/>
          </a:xfrm>
          <a:prstGeom prst="rect">
            <a:avLst/>
          </a:prstGeom>
          <a:noFill/>
          <a:ln/>
        </p:spPr>
        <p:txBody>
          <a:bodyPr wrap="square" lIns="0" tIns="0" rIns="0" bIns="0" rtlCol="0" anchor="ctr"/>
          <a:lstStyle/>
          <a:p>
            <a:pPr marL="171450" indent="-171450">
              <a:buFont typeface="Arial" panose="020B0604020202020204" pitchFamily="34" charset="0"/>
              <a:buChar char="•"/>
            </a:pPr>
            <a:r>
              <a:rPr lang="en-US" sz="880" dirty="0">
                <a:solidFill>
                  <a:srgbClr val="152038"/>
                </a:solidFill>
                <a:latin typeface="Calibri" pitchFamily="34" charset="0"/>
                <a:ea typeface="Calibri" pitchFamily="34" charset="-122"/>
                <a:cs typeface="Calibri" pitchFamily="34" charset="-120"/>
              </a:rPr>
              <a:t>SEP holders may argue mandatory disclosure exposes sensitive portfolio information</a:t>
            </a:r>
          </a:p>
          <a:p>
            <a:pPr marL="171450" indent="-171450">
              <a:buFont typeface="Arial" panose="020B0604020202020204" pitchFamily="34" charset="0"/>
              <a:buChar char="•"/>
            </a:pPr>
            <a:r>
              <a:rPr lang="en-US" sz="880" dirty="0">
                <a:solidFill>
                  <a:srgbClr val="152038"/>
                </a:solidFill>
                <a:latin typeface="Calibri" pitchFamily="34" charset="0"/>
                <a:ea typeface="Calibri" pitchFamily="34" charset="-122"/>
                <a:cs typeface="Calibri" pitchFamily="34" charset="-120"/>
              </a:rPr>
              <a:t>Protect confidentiality by limiting disclosure to technical and FRAND commitments; royalty terms remain private</a:t>
            </a:r>
          </a:p>
          <a:p>
            <a:pPr marL="171450" indent="-171450">
              <a:buFont typeface="Arial" panose="020B0604020202020204" pitchFamily="34" charset="0"/>
              <a:buChar char="•"/>
            </a:pPr>
            <a:r>
              <a:rPr lang="en-US" sz="880" dirty="0">
                <a:solidFill>
                  <a:srgbClr val="152038"/>
                </a:solidFill>
                <a:latin typeface="Calibri" pitchFamily="34" charset="0"/>
                <a:ea typeface="Calibri" pitchFamily="34" charset="-122"/>
                <a:cs typeface="Calibri" pitchFamily="34" charset="-120"/>
              </a:rPr>
              <a:t>Essentiality assessments should be non-binding and subject to administrative appeal</a:t>
            </a:r>
            <a:endParaRPr lang="en-US" sz="880" dirty="0"/>
          </a:p>
        </p:txBody>
      </p:sp>
      <p:sp>
        <p:nvSpPr>
          <p:cNvPr id="20" name="Shape 18"/>
          <p:cNvSpPr/>
          <p:nvPr/>
        </p:nvSpPr>
        <p:spPr>
          <a:xfrm>
            <a:off x="4681728" y="1051560"/>
            <a:ext cx="4297680" cy="768096"/>
          </a:xfrm>
          <a:prstGeom prst="rect">
            <a:avLst/>
          </a:prstGeom>
          <a:solidFill>
            <a:srgbClr val="1A6B70"/>
          </a:solidFill>
          <a:ln w="12700">
            <a:solidFill>
              <a:srgbClr val="1A6B70"/>
            </a:solidFill>
            <a:prstDash val="solid"/>
          </a:ln>
        </p:spPr>
        <p:txBody>
          <a:bodyPr/>
          <a:lstStyle/>
          <a:p>
            <a:endParaRPr lang="en-IN"/>
          </a:p>
        </p:txBody>
      </p:sp>
      <p:sp>
        <p:nvSpPr>
          <p:cNvPr id="21" name="Text 19"/>
          <p:cNvSpPr/>
          <p:nvPr/>
        </p:nvSpPr>
        <p:spPr>
          <a:xfrm>
            <a:off x="4818888" y="1143000"/>
            <a:ext cx="457200" cy="274320"/>
          </a:xfrm>
          <a:prstGeom prst="rect">
            <a:avLst/>
          </a:prstGeom>
          <a:noFill/>
          <a:ln/>
        </p:spPr>
        <p:txBody>
          <a:bodyPr wrap="square" lIns="0" tIns="0" rIns="0" bIns="0" rtlCol="0" anchor="ctr"/>
          <a:lstStyle/>
          <a:p>
            <a:pPr marL="0" indent="0" algn="ctr">
              <a:buNone/>
            </a:pPr>
            <a:r>
              <a:rPr lang="en-US" sz="1400" b="1" dirty="0">
                <a:solidFill>
                  <a:srgbClr val="C9A84C"/>
                </a:solidFill>
                <a:latin typeface="Georgia" pitchFamily="34" charset="0"/>
                <a:ea typeface="Georgia" pitchFamily="34" charset="-122"/>
                <a:cs typeface="Georgia" pitchFamily="34" charset="-120"/>
              </a:rPr>
              <a:t>R2</a:t>
            </a:r>
            <a:endParaRPr lang="en-US" sz="1400" dirty="0"/>
          </a:p>
        </p:txBody>
      </p:sp>
      <p:sp>
        <p:nvSpPr>
          <p:cNvPr id="22" name="Text 20"/>
          <p:cNvSpPr/>
          <p:nvPr/>
        </p:nvSpPr>
        <p:spPr>
          <a:xfrm>
            <a:off x="5321808" y="1133856"/>
            <a:ext cx="3566160" cy="658368"/>
          </a:xfrm>
          <a:prstGeom prst="rect">
            <a:avLst/>
          </a:prstGeom>
          <a:noFill/>
          <a:ln/>
        </p:spPr>
        <p:txBody>
          <a:bodyPr wrap="square" lIns="0" tIns="0" rIns="0" bIns="0" rtlCol="0" anchor="ctr"/>
          <a:lstStyle/>
          <a:p>
            <a:pPr marL="0" indent="0">
              <a:buNone/>
            </a:pPr>
            <a:r>
              <a:rPr lang="en-US" sz="1250" b="1" dirty="0">
                <a:solidFill>
                  <a:schemeClr val="bg1"/>
                </a:solidFill>
                <a:latin typeface="Georgia" pitchFamily="34" charset="0"/>
                <a:ea typeface="Georgia" pitchFamily="34" charset="-122"/>
                <a:cs typeface="Georgia" pitchFamily="34" charset="-120"/>
                <a:hlinkClick r:id="rId4" action="ppaction://hlinksldjump">
                  <a:extLst>
                    <a:ext uri="{A12FA001-AC4F-418D-AE19-62706E023703}">
                      <ahyp:hlinkClr xmlns:ahyp="http://schemas.microsoft.com/office/drawing/2018/hyperlinkcolor" val="tx"/>
                    </a:ext>
                  </a:extLst>
                </a:hlinkClick>
              </a:rPr>
              <a:t>FRAND Facilitation &amp; Dispute Resolution Centre (FFDRC)</a:t>
            </a:r>
            <a:endParaRPr lang="en-US" sz="1250" dirty="0">
              <a:solidFill>
                <a:schemeClr val="bg1"/>
              </a:solidFill>
            </a:endParaRPr>
          </a:p>
        </p:txBody>
      </p:sp>
      <p:sp>
        <p:nvSpPr>
          <p:cNvPr id="23" name="Shape 21"/>
          <p:cNvSpPr/>
          <p:nvPr/>
        </p:nvSpPr>
        <p:spPr>
          <a:xfrm>
            <a:off x="4681728" y="1819656"/>
            <a:ext cx="4297680" cy="3182112"/>
          </a:xfrm>
          <a:prstGeom prst="rect">
            <a:avLst/>
          </a:prstGeom>
          <a:solidFill>
            <a:srgbClr val="FFFFFF"/>
          </a:solidFill>
          <a:ln w="9525">
            <a:solidFill>
              <a:srgbClr val="D0DBE8"/>
            </a:solidFill>
            <a:prstDash val="solid"/>
          </a:ln>
        </p:spPr>
        <p:txBody>
          <a:bodyPr/>
          <a:lstStyle/>
          <a:p>
            <a:endParaRPr lang="en-IN"/>
          </a:p>
        </p:txBody>
      </p:sp>
      <p:sp>
        <p:nvSpPr>
          <p:cNvPr id="24" name="Shape 22"/>
          <p:cNvSpPr/>
          <p:nvPr/>
        </p:nvSpPr>
        <p:spPr>
          <a:xfrm>
            <a:off x="4681728" y="1819656"/>
            <a:ext cx="64008" cy="3182112"/>
          </a:xfrm>
          <a:prstGeom prst="rect">
            <a:avLst/>
          </a:prstGeom>
          <a:solidFill>
            <a:srgbClr val="1A6B70"/>
          </a:solidFill>
          <a:ln w="12700">
            <a:solidFill>
              <a:srgbClr val="1A6B70"/>
            </a:solidFill>
            <a:prstDash val="solid"/>
          </a:ln>
        </p:spPr>
        <p:txBody>
          <a:bodyPr/>
          <a:lstStyle/>
          <a:p>
            <a:endParaRPr lang="en-IN"/>
          </a:p>
        </p:txBody>
      </p:sp>
      <p:sp>
        <p:nvSpPr>
          <p:cNvPr id="25" name="Text 23"/>
          <p:cNvSpPr/>
          <p:nvPr/>
        </p:nvSpPr>
        <p:spPr>
          <a:xfrm>
            <a:off x="4846320" y="1901952"/>
            <a:ext cx="4078224" cy="182880"/>
          </a:xfrm>
          <a:prstGeom prst="rect">
            <a:avLst/>
          </a:prstGeom>
          <a:noFill/>
          <a:ln/>
        </p:spPr>
        <p:txBody>
          <a:bodyPr wrap="square" lIns="0" tIns="0" rIns="0" bIns="0" rtlCol="0" anchor="ctr"/>
          <a:lstStyle/>
          <a:p>
            <a:pPr marL="0" indent="0">
              <a:buNone/>
            </a:pPr>
            <a:r>
              <a:rPr lang="en-US" sz="950" b="1" dirty="0">
                <a:solidFill>
                  <a:srgbClr val="1A6B70"/>
                </a:solidFill>
                <a:latin typeface="Calibri" pitchFamily="34" charset="0"/>
                <a:ea typeface="Calibri" pitchFamily="34" charset="-122"/>
                <a:cs typeface="Calibri" pitchFamily="34" charset="-120"/>
              </a:rPr>
              <a:t>Proposal:</a:t>
            </a:r>
            <a:endParaRPr lang="en-US" sz="950" dirty="0"/>
          </a:p>
        </p:txBody>
      </p:sp>
      <p:sp>
        <p:nvSpPr>
          <p:cNvPr id="26" name="Text 24"/>
          <p:cNvSpPr/>
          <p:nvPr/>
        </p:nvSpPr>
        <p:spPr>
          <a:xfrm>
            <a:off x="4846320" y="2093976"/>
            <a:ext cx="4059936" cy="923544"/>
          </a:xfrm>
          <a:prstGeom prst="rect">
            <a:avLst/>
          </a:prstGeom>
          <a:noFill/>
          <a:ln/>
        </p:spPr>
        <p:txBody>
          <a:bodyPr wrap="square" lIns="0" tIns="0" rIns="0" bIns="0" rtlCol="0" anchor="ctr"/>
          <a:lstStyle/>
          <a:p>
            <a:pPr marL="171450" indent="-171450">
              <a:buFont typeface="Arial" panose="020B0604020202020204" pitchFamily="34" charset="0"/>
              <a:buChar char="•"/>
            </a:pPr>
            <a:endParaRPr lang="en-US" sz="880" dirty="0"/>
          </a:p>
        </p:txBody>
      </p:sp>
      <p:sp>
        <p:nvSpPr>
          <p:cNvPr id="27" name="Shape 25"/>
          <p:cNvSpPr/>
          <p:nvPr/>
        </p:nvSpPr>
        <p:spPr>
          <a:xfrm>
            <a:off x="4745736" y="3054096"/>
            <a:ext cx="4233672" cy="27432"/>
          </a:xfrm>
          <a:prstGeom prst="rect">
            <a:avLst/>
          </a:prstGeom>
          <a:solidFill>
            <a:srgbClr val="D0DBE8"/>
          </a:solidFill>
          <a:ln w="12700">
            <a:solidFill>
              <a:srgbClr val="D0DBE8"/>
            </a:solidFill>
            <a:prstDash val="solid"/>
          </a:ln>
        </p:spPr>
        <p:txBody>
          <a:bodyPr/>
          <a:lstStyle/>
          <a:p>
            <a:endParaRPr lang="en-IN"/>
          </a:p>
        </p:txBody>
      </p:sp>
      <p:sp>
        <p:nvSpPr>
          <p:cNvPr id="28" name="Text 26"/>
          <p:cNvSpPr/>
          <p:nvPr/>
        </p:nvSpPr>
        <p:spPr>
          <a:xfrm>
            <a:off x="4846320" y="3081528"/>
            <a:ext cx="4078224" cy="182880"/>
          </a:xfrm>
          <a:prstGeom prst="rect">
            <a:avLst/>
          </a:prstGeom>
          <a:noFill/>
          <a:ln/>
        </p:spPr>
        <p:txBody>
          <a:bodyPr wrap="square" lIns="0" tIns="0" rIns="0" bIns="0" rtlCol="0" anchor="ctr"/>
          <a:lstStyle/>
          <a:p>
            <a:pPr marL="0" indent="0">
              <a:buNone/>
            </a:pPr>
            <a:r>
              <a:rPr lang="en-US" sz="950" b="1" dirty="0">
                <a:solidFill>
                  <a:srgbClr val="1A6B70"/>
                </a:solidFill>
                <a:latin typeface="Calibri" pitchFamily="34" charset="0"/>
                <a:ea typeface="Calibri" pitchFamily="34" charset="-122"/>
                <a:cs typeface="Calibri" pitchFamily="34" charset="-120"/>
              </a:rPr>
              <a:t>Rationale:</a:t>
            </a:r>
            <a:endParaRPr lang="en-US" sz="950" dirty="0"/>
          </a:p>
        </p:txBody>
      </p:sp>
      <p:sp>
        <p:nvSpPr>
          <p:cNvPr id="29" name="Text 27"/>
          <p:cNvSpPr/>
          <p:nvPr/>
        </p:nvSpPr>
        <p:spPr>
          <a:xfrm>
            <a:off x="4846320" y="3273552"/>
            <a:ext cx="4059936" cy="795528"/>
          </a:xfrm>
          <a:prstGeom prst="rect">
            <a:avLst/>
          </a:prstGeom>
          <a:noFill/>
          <a:ln/>
        </p:spPr>
        <p:txBody>
          <a:bodyPr wrap="square" lIns="0" tIns="0" rIns="0" bIns="0" rtlCol="0" anchor="ctr"/>
          <a:lstStyle/>
          <a:p>
            <a:pPr marL="0" indent="0">
              <a:buNone/>
            </a:pPr>
            <a:endParaRPr lang="en-US" sz="880" dirty="0"/>
          </a:p>
        </p:txBody>
      </p:sp>
      <p:sp>
        <p:nvSpPr>
          <p:cNvPr id="30" name="Shape 28"/>
          <p:cNvSpPr/>
          <p:nvPr/>
        </p:nvSpPr>
        <p:spPr>
          <a:xfrm>
            <a:off x="4745736" y="4105656"/>
            <a:ext cx="4233672" cy="27432"/>
          </a:xfrm>
          <a:prstGeom prst="rect">
            <a:avLst/>
          </a:prstGeom>
          <a:solidFill>
            <a:srgbClr val="D0DBE8"/>
          </a:solidFill>
          <a:ln w="12700">
            <a:solidFill>
              <a:srgbClr val="D0DBE8"/>
            </a:solidFill>
            <a:prstDash val="solid"/>
          </a:ln>
        </p:spPr>
        <p:txBody>
          <a:bodyPr/>
          <a:lstStyle/>
          <a:p>
            <a:endParaRPr lang="en-IN"/>
          </a:p>
        </p:txBody>
      </p:sp>
      <p:sp>
        <p:nvSpPr>
          <p:cNvPr id="31" name="Text 29"/>
          <p:cNvSpPr/>
          <p:nvPr/>
        </p:nvSpPr>
        <p:spPr>
          <a:xfrm>
            <a:off x="4846320" y="4133088"/>
            <a:ext cx="4078224" cy="182880"/>
          </a:xfrm>
          <a:prstGeom prst="rect">
            <a:avLst/>
          </a:prstGeom>
          <a:noFill/>
          <a:ln/>
        </p:spPr>
        <p:txBody>
          <a:bodyPr wrap="square" lIns="0" tIns="0" rIns="0" bIns="0" rtlCol="0" anchor="ctr"/>
          <a:lstStyle/>
          <a:p>
            <a:pPr marL="0" indent="0">
              <a:buNone/>
            </a:pPr>
            <a:r>
              <a:rPr lang="en-US" sz="950" b="1" dirty="0">
                <a:solidFill>
                  <a:srgbClr val="1A6B70"/>
                </a:solidFill>
                <a:latin typeface="Calibri" pitchFamily="34" charset="0"/>
                <a:ea typeface="Calibri" pitchFamily="34" charset="-122"/>
                <a:cs typeface="Calibri" pitchFamily="34" charset="-120"/>
              </a:rPr>
              <a:t>Trade-off:</a:t>
            </a:r>
            <a:endParaRPr lang="en-US" sz="950" dirty="0"/>
          </a:p>
        </p:txBody>
      </p:sp>
      <p:sp>
        <p:nvSpPr>
          <p:cNvPr id="32" name="Text 30"/>
          <p:cNvSpPr/>
          <p:nvPr/>
        </p:nvSpPr>
        <p:spPr>
          <a:xfrm>
            <a:off x="4846320" y="4325112"/>
            <a:ext cx="4059936" cy="630936"/>
          </a:xfrm>
          <a:prstGeom prst="rect">
            <a:avLst/>
          </a:prstGeom>
          <a:noFill/>
          <a:ln/>
        </p:spPr>
        <p:txBody>
          <a:bodyPr wrap="square" lIns="0" tIns="0" rIns="0" bIns="0" rtlCol="0" anchor="ctr"/>
          <a:lstStyle/>
          <a:p>
            <a:pPr marL="171450" indent="-171450">
              <a:buFont typeface="Arial" panose="020B0604020202020204" pitchFamily="34" charset="0"/>
              <a:buChar char="•"/>
            </a:pPr>
            <a:r>
              <a:rPr lang="en-US" sz="900" dirty="0">
                <a:solidFill>
                  <a:srgbClr val="152038"/>
                </a:solidFill>
                <a:latin typeface="Calibri" pitchFamily="34" charset="0"/>
                <a:ea typeface="Calibri" pitchFamily="34" charset="-122"/>
                <a:cs typeface="Calibri" pitchFamily="34" charset="-120"/>
              </a:rPr>
              <a:t>Voluntary participation requires credibility-building due to early industry resistance </a:t>
            </a:r>
          </a:p>
          <a:p>
            <a:pPr marL="171450" indent="-171450">
              <a:buFont typeface="Arial" panose="020B0604020202020204" pitchFamily="34" charset="0"/>
              <a:buChar char="•"/>
            </a:pPr>
            <a:r>
              <a:rPr lang="en-US" sz="900" dirty="0">
                <a:solidFill>
                  <a:srgbClr val="152038"/>
                </a:solidFill>
                <a:latin typeface="Calibri" pitchFamily="34" charset="0"/>
                <a:ea typeface="Calibri" pitchFamily="34" charset="-122"/>
                <a:cs typeface="Calibri" pitchFamily="34" charset="-120"/>
              </a:rPr>
              <a:t>Mitigated through balanced governance and adequate initial funding representing both SEP holders and implementers</a:t>
            </a:r>
            <a:endParaRPr lang="en-US" sz="900" dirty="0"/>
          </a:p>
        </p:txBody>
      </p:sp>
      <p:sp>
        <p:nvSpPr>
          <p:cNvPr id="34" name="Rectangle 2">
            <a:extLst>
              <a:ext uri="{FF2B5EF4-FFF2-40B4-BE49-F238E27FC236}">
                <a16:creationId xmlns:a16="http://schemas.microsoft.com/office/drawing/2014/main" id="{38903C53-1B5D-3F66-3296-C57F8FDFA0C4}"/>
              </a:ext>
            </a:extLst>
          </p:cNvPr>
          <p:cNvSpPr>
            <a:spLocks noChangeArrowheads="1"/>
          </p:cNvSpPr>
          <p:nvPr/>
        </p:nvSpPr>
        <p:spPr bwMode="auto">
          <a:xfrm>
            <a:off x="301752" y="2156895"/>
            <a:ext cx="3834704" cy="7078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171450" marR="0" lvl="0" indent="-1714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altLang="en-US" sz="1000" b="0" i="0" u="none" strike="noStrike" cap="none" normalizeH="0" baseline="0" dirty="0">
                <a:ln>
                  <a:noFill/>
                </a:ln>
                <a:solidFill>
                  <a:srgbClr val="0D1F3C"/>
                </a:solidFill>
                <a:effectLst/>
              </a:rPr>
              <a:t>Mandatory registration of all SEPs enforced in Tau Ceti</a:t>
            </a:r>
          </a:p>
          <a:p>
            <a:pPr marL="171450" marR="0" lvl="0" indent="-1714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altLang="en-US" sz="1000" b="0" i="0" u="none" strike="noStrike" cap="none" normalizeH="0" baseline="0" dirty="0">
                <a:ln>
                  <a:noFill/>
                </a:ln>
                <a:solidFill>
                  <a:srgbClr val="0D1F3C"/>
                </a:solidFill>
                <a:effectLst/>
              </a:rPr>
              <a:t>Public, searchable database (standard, patent, technology domain)</a:t>
            </a:r>
          </a:p>
          <a:p>
            <a:pPr marL="171450" marR="0" lvl="0" indent="-1714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altLang="en-US" sz="1000" b="0" i="0" u="none" strike="noStrike" cap="none" normalizeH="0" baseline="0" dirty="0">
                <a:ln>
                  <a:noFill/>
                </a:ln>
                <a:solidFill>
                  <a:srgbClr val="0D1F3C"/>
                </a:solidFill>
                <a:effectLst/>
              </a:rPr>
              <a:t>FRAND undertaking required at registration</a:t>
            </a:r>
          </a:p>
          <a:p>
            <a:pPr marL="171450" marR="0" lvl="0" indent="-1714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lang="en-US" altLang="en-US" sz="1000" dirty="0">
                <a:solidFill>
                  <a:srgbClr val="0D1F3C"/>
                </a:solidFill>
              </a:rPr>
              <a:t>I</a:t>
            </a:r>
            <a:r>
              <a:rPr kumimoji="0" lang="en-US" altLang="en-US" sz="1000" b="0" i="0" u="none" strike="noStrike" cap="none" normalizeH="0" baseline="0" dirty="0">
                <a:ln>
                  <a:noFill/>
                </a:ln>
                <a:solidFill>
                  <a:srgbClr val="0D1F3C"/>
                </a:solidFill>
                <a:effectLst/>
              </a:rPr>
              <a:t>ndependent essentiality assessments</a:t>
            </a:r>
          </a:p>
        </p:txBody>
      </p:sp>
      <p:sp>
        <p:nvSpPr>
          <p:cNvPr id="35" name="Rectangle 3">
            <a:extLst>
              <a:ext uri="{FF2B5EF4-FFF2-40B4-BE49-F238E27FC236}">
                <a16:creationId xmlns:a16="http://schemas.microsoft.com/office/drawing/2014/main" id="{2B77AAB4-E471-6C83-A484-F581392BAAA0}"/>
              </a:ext>
            </a:extLst>
          </p:cNvPr>
          <p:cNvSpPr>
            <a:spLocks noChangeArrowheads="1"/>
          </p:cNvSpPr>
          <p:nvPr/>
        </p:nvSpPr>
        <p:spPr bwMode="auto">
          <a:xfrm>
            <a:off x="274320" y="3264408"/>
            <a:ext cx="3560590" cy="7078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171450" marR="0" lvl="0" indent="-1714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altLang="en-US" sz="1000" b="0" i="0" u="none" strike="noStrike" cap="none" normalizeH="0" baseline="0" dirty="0">
                <a:ln>
                  <a:noFill/>
                </a:ln>
                <a:solidFill>
                  <a:srgbClr val="0D1F3C"/>
                </a:solidFill>
                <a:effectLst/>
              </a:rPr>
              <a:t>Reduces information asymmetry</a:t>
            </a:r>
          </a:p>
          <a:p>
            <a:pPr marL="171450" marR="0" lvl="0" indent="-1714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altLang="en-US" sz="1000" b="0" i="0" u="none" strike="noStrike" cap="none" normalizeH="0" baseline="0" dirty="0">
                <a:ln>
                  <a:noFill/>
                </a:ln>
                <a:solidFill>
                  <a:srgbClr val="0D1F3C"/>
                </a:solidFill>
                <a:effectLst/>
              </a:rPr>
              <a:t>Discourages over-declaration</a:t>
            </a:r>
          </a:p>
          <a:p>
            <a:pPr marL="171450" marR="0" lvl="0" indent="-1714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altLang="en-US" sz="1000" b="0" i="0" u="none" strike="noStrike" cap="none" normalizeH="0" baseline="0" dirty="0">
                <a:ln>
                  <a:noFill/>
                </a:ln>
                <a:solidFill>
                  <a:srgbClr val="0D1F3C"/>
                </a:solidFill>
                <a:effectLst/>
              </a:rPr>
              <a:t>Lowers search and negotiation costs</a:t>
            </a:r>
          </a:p>
          <a:p>
            <a:pPr marL="171450" marR="0" lvl="0" indent="-1714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altLang="en-US" sz="1000" b="0" i="0" u="none" strike="noStrike" cap="none" normalizeH="0" baseline="0" dirty="0">
                <a:ln>
                  <a:noFill/>
                </a:ln>
                <a:solidFill>
                  <a:srgbClr val="0D1F3C"/>
                </a:solidFill>
                <a:effectLst/>
              </a:rPr>
              <a:t>Ensures only genuinely essential patents are enforced as SEPs</a:t>
            </a:r>
          </a:p>
        </p:txBody>
      </p:sp>
      <p:sp>
        <p:nvSpPr>
          <p:cNvPr id="37" name="Rectangle 5">
            <a:extLst>
              <a:ext uri="{FF2B5EF4-FFF2-40B4-BE49-F238E27FC236}">
                <a16:creationId xmlns:a16="http://schemas.microsoft.com/office/drawing/2014/main" id="{6C37C83E-C79C-9E98-8B7C-61B415A29434}"/>
              </a:ext>
            </a:extLst>
          </p:cNvPr>
          <p:cNvSpPr>
            <a:spLocks noChangeArrowheads="1"/>
          </p:cNvSpPr>
          <p:nvPr/>
        </p:nvSpPr>
        <p:spPr bwMode="auto">
          <a:xfrm>
            <a:off x="4791456" y="2093976"/>
            <a:ext cx="3286477" cy="86177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171450" marR="0" lvl="0" indent="-1714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altLang="en-US" sz="1000" b="0" i="0" u="none" strike="noStrike" cap="none" normalizeH="0" baseline="0" dirty="0">
                <a:ln>
                  <a:noFill/>
                </a:ln>
                <a:solidFill>
                  <a:srgbClr val="0D1F3C"/>
                </a:solidFill>
                <a:effectLst/>
              </a:rPr>
              <a:t>Non-adjudicatory body within IP Office</a:t>
            </a:r>
          </a:p>
          <a:p>
            <a:pPr marL="171450" marR="0" lvl="0" indent="-1714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altLang="en-US" sz="1000" b="0" i="0" u="none" strike="noStrike" cap="none" normalizeH="0" baseline="0" dirty="0">
                <a:ln>
                  <a:noFill/>
                </a:ln>
                <a:solidFill>
                  <a:srgbClr val="0D1F3C"/>
                </a:solidFill>
                <a:effectLst/>
              </a:rPr>
              <a:t>Publish FRAND negotiation guidelines</a:t>
            </a:r>
          </a:p>
          <a:p>
            <a:pPr marL="171450" marR="0" lvl="0" indent="-1714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altLang="en-US" sz="1000" b="0" i="0" u="none" strike="noStrike" cap="none" normalizeH="0" baseline="0" dirty="0">
                <a:ln>
                  <a:noFill/>
                </a:ln>
                <a:solidFill>
                  <a:srgbClr val="0D1F3C"/>
                </a:solidFill>
                <a:effectLst/>
              </a:rPr>
              <a:t>Offer voluntary mediation &amp; expert essentiality opinions</a:t>
            </a:r>
          </a:p>
          <a:p>
            <a:pPr marL="171450" marR="0" lvl="0" indent="-1714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altLang="en-US" sz="1000" b="0" i="0" u="none" strike="noStrike" cap="none" normalizeH="0" baseline="0" dirty="0">
                <a:ln>
                  <a:noFill/>
                </a:ln>
                <a:solidFill>
                  <a:srgbClr val="0D1F3C"/>
                </a:solidFill>
                <a:effectLst/>
              </a:rPr>
              <a:t>Dedicated SME Helpdesk</a:t>
            </a:r>
          </a:p>
          <a:p>
            <a:pPr marL="171450" marR="0" lvl="0" indent="-1714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altLang="en-US" sz="1000" b="0" i="0" u="none" strike="noStrike" cap="none" normalizeH="0" baseline="0" dirty="0">
                <a:ln>
                  <a:noFill/>
                </a:ln>
                <a:solidFill>
                  <a:srgbClr val="0D1F3C"/>
                </a:solidFill>
                <a:effectLst/>
              </a:rPr>
              <a:t>Publish </a:t>
            </a:r>
            <a:r>
              <a:rPr kumimoji="0" lang="en-US" altLang="en-US" sz="1000" b="0" i="0" u="none" strike="noStrike" cap="none" normalizeH="0" baseline="0" dirty="0" err="1">
                <a:ln>
                  <a:noFill/>
                </a:ln>
                <a:solidFill>
                  <a:srgbClr val="0D1F3C"/>
                </a:solidFill>
                <a:effectLst/>
              </a:rPr>
              <a:t>anonymised</a:t>
            </a:r>
            <a:r>
              <a:rPr kumimoji="0" lang="en-US" altLang="en-US" sz="1000" b="0" i="0" u="none" strike="noStrike" cap="none" normalizeH="0" baseline="0" dirty="0">
                <a:ln>
                  <a:noFill/>
                </a:ln>
                <a:solidFill>
                  <a:srgbClr val="0D1F3C"/>
                </a:solidFill>
                <a:effectLst/>
              </a:rPr>
              <a:t> royalty-range data</a:t>
            </a:r>
          </a:p>
        </p:txBody>
      </p:sp>
      <p:sp>
        <p:nvSpPr>
          <p:cNvPr id="39" name="Rectangle 7">
            <a:extLst>
              <a:ext uri="{FF2B5EF4-FFF2-40B4-BE49-F238E27FC236}">
                <a16:creationId xmlns:a16="http://schemas.microsoft.com/office/drawing/2014/main" id="{AE2FF335-85DF-D197-287E-161E0BA8CFFF}"/>
              </a:ext>
            </a:extLst>
          </p:cNvPr>
          <p:cNvSpPr>
            <a:spLocks noChangeArrowheads="1"/>
          </p:cNvSpPr>
          <p:nvPr/>
        </p:nvSpPr>
        <p:spPr bwMode="auto">
          <a:xfrm>
            <a:off x="4818888" y="3341352"/>
            <a:ext cx="3411511" cy="55399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171450" marR="0" lvl="0" indent="-1714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altLang="en-US" sz="1000" b="0" i="0" u="none" strike="noStrike" cap="none" normalizeH="0" baseline="0" dirty="0">
                <a:ln>
                  <a:noFill/>
                </a:ln>
                <a:solidFill>
                  <a:srgbClr val="0D1F3C"/>
                </a:solidFill>
                <a:effectLst/>
              </a:rPr>
              <a:t>Reduces litigation dependence</a:t>
            </a:r>
          </a:p>
          <a:p>
            <a:pPr marL="171450" marR="0" lvl="0" indent="-1714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altLang="en-US" sz="1000" b="0" i="0" u="none" strike="noStrike" cap="none" normalizeH="0" baseline="0" dirty="0">
                <a:ln>
                  <a:noFill/>
                </a:ln>
                <a:solidFill>
                  <a:srgbClr val="0D1F3C"/>
                </a:solidFill>
                <a:effectLst/>
              </a:rPr>
              <a:t>Encourages early settlement</a:t>
            </a:r>
          </a:p>
          <a:p>
            <a:pPr marL="171450" marR="0" lvl="0" indent="-1714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altLang="en-US" sz="1000" b="0" i="0" u="none" strike="noStrike" cap="none" normalizeH="0" baseline="0" dirty="0">
                <a:ln>
                  <a:noFill/>
                </a:ln>
                <a:solidFill>
                  <a:srgbClr val="0D1F3C"/>
                </a:solidFill>
                <a:effectLst/>
              </a:rPr>
              <a:t>Builds institutional capacity without rate-setting overreach</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4542</Words>
  <Application>Microsoft Office PowerPoint</Application>
  <PresentationFormat>On-screen Show (16:9)</PresentationFormat>
  <Paragraphs>572</Paragraphs>
  <Slides>22</Slides>
  <Notes>22</Notes>
  <HiddenSlides>0</HiddenSlides>
  <MMClips>0</MMClips>
  <ScaleCrop>false</ScaleCrop>
  <HeadingPairs>
    <vt:vector size="6" baseType="variant">
      <vt:variant>
        <vt:lpstr>Fonts Used</vt:lpstr>
      </vt:variant>
      <vt:variant>
        <vt:i4>3</vt:i4>
      </vt:variant>
      <vt:variant>
        <vt:lpstr>Theme</vt:lpstr>
      </vt:variant>
      <vt:variant>
        <vt:i4>2</vt:i4>
      </vt:variant>
      <vt:variant>
        <vt:lpstr>Slide Titles</vt:lpstr>
      </vt:variant>
      <vt:variant>
        <vt:i4>22</vt:i4>
      </vt:variant>
    </vt:vector>
  </HeadingPairs>
  <TitlesOfParts>
    <vt:vector size="27" baseType="lpstr">
      <vt:lpstr>Arial</vt:lpstr>
      <vt:lpstr>Calibri</vt:lpstr>
      <vt:lpstr>Georgia</vt:lpstr>
      <vt:lpstr>Office Theme</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lastModifiedBy/>
  <cp:revision>1</cp:revision>
  <dcterms:created xsi:type="dcterms:W3CDTF">2026-02-22T10:55:59Z</dcterms:created>
  <dcterms:modified xsi:type="dcterms:W3CDTF">2026-02-25T13:05:42Z</dcterms:modified>
</cp:coreProperties>
</file>