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Telegraf" pitchFamily="2" charset="77"/>
      <p:regular r:id="rId12"/>
    </p:embeddedFont>
    <p:embeddedFont>
      <p:font typeface="Telegraf Bold" pitchFamily="2" charset="77"/>
      <p:regular r:id="rId13"/>
      <p:bold r:id="rId14"/>
    </p:embeddedFont>
    <p:embeddedFont>
      <p:font typeface="TT Hoves" panose="02000003020000060003" pitchFamily="2" charset="0"/>
      <p:regular r:id="rId15"/>
    </p:embeddedFont>
    <p:embeddedFont>
      <p:font typeface="TT Hoves Bold" panose="02000003020000060003" pitchFamily="2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9" autoAdjust="0"/>
  </p:normalViewPr>
  <p:slideViewPr>
    <p:cSldViewPr>
      <p:cViewPr varScale="1">
        <p:scale>
          <a:sx n="73" d="100"/>
          <a:sy n="73" d="100"/>
        </p:scale>
        <p:origin x="704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6110388" y="5304279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857279"/>
            <a:ext cx="9637365" cy="212578"/>
            <a:chOff x="0" y="0"/>
            <a:chExt cx="2538236" cy="559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8236" cy="55988"/>
            </a:xfrm>
            <a:custGeom>
              <a:avLst/>
              <a:gdLst/>
              <a:ahLst/>
              <a:cxnLst/>
              <a:rect l="l" t="t" r="r" b="b"/>
              <a:pathLst>
                <a:path w="2538236" h="55988">
                  <a:moveTo>
                    <a:pt x="0" y="0"/>
                  </a:moveTo>
                  <a:lnTo>
                    <a:pt x="2538236" y="0"/>
                  </a:lnTo>
                  <a:lnTo>
                    <a:pt x="2538236" y="55988"/>
                  </a:lnTo>
                  <a:lnTo>
                    <a:pt x="0" y="559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38236" cy="113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641393" y="-1165054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728" y="1689796"/>
            <a:ext cx="10797967" cy="916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spc="280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TRADE SECRETS &amp; CONFIDENTIAL INFORMATION IN THE PHARMACEUTICAL SECTOR</a:t>
            </a:r>
          </a:p>
          <a:p>
            <a:pPr algn="l">
              <a:lnSpc>
                <a:spcPts val="16800"/>
              </a:lnSpc>
            </a:pPr>
            <a:endParaRPr lang="en-US" sz="5600" b="1" spc="280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16800"/>
              </a:lnSpc>
              <a:spcBef>
                <a:spcPct val="0"/>
              </a:spcBef>
            </a:pPr>
            <a:endParaRPr lang="en-US" sz="5600" b="1" spc="280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032284"/>
            <a:ext cx="2554023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Presented By: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61206" y="8032284"/>
            <a:ext cx="3928552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Team 141k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8310" y="5143500"/>
            <a:ext cx="8431381" cy="6106672"/>
            <a:chOff x="0" y="0"/>
            <a:chExt cx="2220611" cy="1608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11" cy="1608342"/>
            </a:xfrm>
            <a:custGeom>
              <a:avLst/>
              <a:gdLst/>
              <a:ahLst/>
              <a:cxnLst/>
              <a:rect l="l" t="t" r="r" b="b"/>
              <a:pathLst>
                <a:path w="2220611" h="1608342">
                  <a:moveTo>
                    <a:pt x="0" y="0"/>
                  </a:moveTo>
                  <a:lnTo>
                    <a:pt x="2220611" y="0"/>
                  </a:lnTo>
                  <a:lnTo>
                    <a:pt x="2220611" y="1608342"/>
                  </a:lnTo>
                  <a:lnTo>
                    <a:pt x="0" y="160834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11" cy="166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60705">
            <a:off x="1423346" y="-1948290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8" y="0"/>
                </a:lnTo>
                <a:lnTo>
                  <a:pt x="15441308" y="6543255"/>
                </a:lnTo>
                <a:lnTo>
                  <a:pt x="0" y="654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51535" y="5606588"/>
            <a:ext cx="9445915" cy="131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93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4366" y="-196806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08865" y="-392510"/>
            <a:ext cx="7501837" cy="11072020"/>
            <a:chOff x="0" y="0"/>
            <a:chExt cx="1975792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5793" cy="2916088"/>
            </a:xfrm>
            <a:custGeom>
              <a:avLst/>
              <a:gdLst/>
              <a:ahLst/>
              <a:cxnLst/>
              <a:rect l="l" t="t" r="r" b="b"/>
              <a:pathLst>
                <a:path w="1975793" h="2916088">
                  <a:moveTo>
                    <a:pt x="0" y="0"/>
                  </a:moveTo>
                  <a:lnTo>
                    <a:pt x="1975793" y="0"/>
                  </a:lnTo>
                  <a:lnTo>
                    <a:pt x="1975793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75792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1877" y="633234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59298" y="1559100"/>
            <a:ext cx="8403819" cy="246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59"/>
              </a:lnSpc>
            </a:pPr>
            <a:r>
              <a:rPr lang="en-US" sz="93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PROBLEM IN TAU CETI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988633" y="-146732"/>
            <a:ext cx="6026397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98" y="5832971"/>
            <a:ext cx="10506218" cy="272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13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Areas of improvement</a:t>
            </a:r>
          </a:p>
          <a:p>
            <a:pPr marL="561341" lvl="1" indent="-280670" algn="l">
              <a:lnSpc>
                <a:spcPts val="3640"/>
              </a:lnSpc>
              <a:buAutoNum type="arabicPeriod"/>
            </a:pPr>
            <a:r>
              <a:rPr lang="en-US" sz="2600" spc="13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Whistleblower Provisions, </a:t>
            </a:r>
          </a:p>
          <a:p>
            <a:pPr marL="561341" lvl="1" indent="-280670" algn="l">
              <a:lnSpc>
                <a:spcPts val="3640"/>
              </a:lnSpc>
              <a:buAutoNum type="arabicPeriod"/>
            </a:pPr>
            <a:r>
              <a:rPr lang="en-US" sz="2600" spc="13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Compulsory Licence, </a:t>
            </a:r>
          </a:p>
          <a:p>
            <a:pPr marL="561341" lvl="1" indent="-280670" algn="l">
              <a:lnSpc>
                <a:spcPts val="3640"/>
              </a:lnSpc>
              <a:buAutoNum type="arabicPeriod"/>
            </a:pPr>
            <a:r>
              <a:rPr lang="en-US" sz="2600" spc="130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Transparency in Clinical Trial. </a:t>
            </a:r>
          </a:p>
          <a:p>
            <a:pPr algn="l">
              <a:lnSpc>
                <a:spcPts val="3640"/>
              </a:lnSpc>
            </a:pPr>
            <a:endParaRPr lang="en-US" sz="2600" spc="13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spc="130">
              <a:solidFill>
                <a:srgbClr val="000000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59298" y="4404356"/>
            <a:ext cx="8403819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Conflict between Public Health Needs and Strong Trade Secret Protection.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14668" y="-3157079"/>
            <a:ext cx="15827806" cy="6707033"/>
          </a:xfrm>
          <a:custGeom>
            <a:avLst/>
            <a:gdLst/>
            <a:ahLst/>
            <a:cxnLst/>
            <a:rect l="l" t="t" r="r" b="b"/>
            <a:pathLst>
              <a:path w="15827806" h="6707033">
                <a:moveTo>
                  <a:pt x="0" y="0"/>
                </a:moveTo>
                <a:lnTo>
                  <a:pt x="15827806" y="0"/>
                </a:lnTo>
                <a:lnTo>
                  <a:pt x="15827806" y="6707033"/>
                </a:lnTo>
                <a:lnTo>
                  <a:pt x="0" y="6707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20312" flipH="1">
            <a:off x="-2273262" y="8331539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2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2" y="5407093"/>
                </a:lnTo>
                <a:lnTo>
                  <a:pt x="1276010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08865" y="-392510"/>
            <a:ext cx="1437565" cy="11072020"/>
            <a:chOff x="0" y="0"/>
            <a:chExt cx="378618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69338" y="5153547"/>
            <a:ext cx="15899543" cy="2151766"/>
            <a:chOff x="0" y="0"/>
            <a:chExt cx="4187534" cy="5667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87534" cy="566720"/>
            </a:xfrm>
            <a:custGeom>
              <a:avLst/>
              <a:gdLst/>
              <a:ahLst/>
              <a:cxnLst/>
              <a:rect l="l" t="t" r="r" b="b"/>
              <a:pathLst>
                <a:path w="4187534" h="566720">
                  <a:moveTo>
                    <a:pt x="0" y="0"/>
                  </a:moveTo>
                  <a:lnTo>
                    <a:pt x="4187534" y="0"/>
                  </a:lnTo>
                  <a:lnTo>
                    <a:pt x="4187534" y="566720"/>
                  </a:lnTo>
                  <a:lnTo>
                    <a:pt x="0" y="566720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187534" cy="62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69338" y="7842338"/>
            <a:ext cx="15899543" cy="2203793"/>
            <a:chOff x="0" y="0"/>
            <a:chExt cx="4187534" cy="5804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87534" cy="580423"/>
            </a:xfrm>
            <a:custGeom>
              <a:avLst/>
              <a:gdLst/>
              <a:ahLst/>
              <a:cxnLst/>
              <a:rect l="l" t="t" r="r" b="b"/>
              <a:pathLst>
                <a:path w="4187534" h="580423">
                  <a:moveTo>
                    <a:pt x="0" y="0"/>
                  </a:moveTo>
                  <a:lnTo>
                    <a:pt x="4187534" y="0"/>
                  </a:lnTo>
                  <a:lnTo>
                    <a:pt x="4187534" y="580423"/>
                  </a:lnTo>
                  <a:lnTo>
                    <a:pt x="0" y="580423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187534" cy="63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69338" y="2082771"/>
            <a:ext cx="12147475" cy="131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59"/>
              </a:lnSpc>
            </a:pPr>
            <a:r>
              <a:rPr lang="en-US" sz="93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WHISTLEBLOWING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29423" y="-580405"/>
            <a:ext cx="7273548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69338" y="3411282"/>
            <a:ext cx="7908366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76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GOVERNING PROVISION: CLAUSE 5, TRADE SECRET ACT OF TAU CETI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9338" y="5315585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9338" y="8103666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75877" y="5343612"/>
            <a:ext cx="13337241" cy="239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 spc="144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Public Interest has not been defined.</a:t>
            </a:r>
          </a:p>
          <a:p>
            <a:pPr algn="l">
              <a:lnSpc>
                <a:spcPts val="2940"/>
              </a:lnSpc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Changes:-</a:t>
            </a:r>
          </a:p>
          <a:p>
            <a:pPr marL="453390" lvl="1" indent="-226695" algn="l">
              <a:lnSpc>
                <a:spcPts val="2940"/>
              </a:lnSpc>
              <a:buAutoNum type="arabicPeriod"/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An indicative list can be added to provide indication of areas covered under public interest.</a:t>
            </a:r>
          </a:p>
          <a:p>
            <a:pPr marL="453390" lvl="1" indent="-226695" algn="l">
              <a:lnSpc>
                <a:spcPts val="2940"/>
              </a:lnSpc>
              <a:buAutoNum type="arabicPeriod"/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A standard of necessity needs to be established.</a:t>
            </a:r>
          </a:p>
          <a:p>
            <a:pPr algn="l">
              <a:lnSpc>
                <a:spcPts val="2940"/>
              </a:lnSpc>
            </a:pPr>
            <a:endParaRPr lang="en-US" sz="2100" spc="105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spc="105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75877" y="8189391"/>
            <a:ext cx="13924458" cy="12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spc="145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‘Good faith’ can put additional burden on the whistleblower.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Changes:- Protection be provided even if he had reasonable grounds to believe that there was a breach.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-467361" y="-2757747"/>
            <a:ext cx="12701350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49" y="0"/>
                </a:lnTo>
                <a:lnTo>
                  <a:pt x="12701349" y="5382197"/>
                </a:lnTo>
                <a:lnTo>
                  <a:pt x="0" y="538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6204" y="6250419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59300" y="-392510"/>
            <a:ext cx="1437565" cy="11072020"/>
            <a:chOff x="0" y="0"/>
            <a:chExt cx="378618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041524" y="6795739"/>
            <a:ext cx="7273548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1513006"/>
            <a:ext cx="15275727" cy="1521052"/>
            <a:chOff x="0" y="0"/>
            <a:chExt cx="4023237" cy="4006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23237" cy="400606"/>
            </a:xfrm>
            <a:custGeom>
              <a:avLst/>
              <a:gdLst/>
              <a:ahLst/>
              <a:cxnLst/>
              <a:rect l="l" t="t" r="r" b="b"/>
              <a:pathLst>
                <a:path w="4023237" h="400606">
                  <a:moveTo>
                    <a:pt x="0" y="0"/>
                  </a:moveTo>
                  <a:lnTo>
                    <a:pt x="4023237" y="0"/>
                  </a:lnTo>
                  <a:lnTo>
                    <a:pt x="4023237" y="400606"/>
                  </a:lnTo>
                  <a:lnTo>
                    <a:pt x="0" y="400606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023237" cy="457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0562" y="1690920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46214" y="1776645"/>
            <a:ext cx="1304274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spc="145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Provision does not cover anticipated misconducts.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Changes:- Disclosure of anticipated wrongdoing can be allowed before designated officials.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4382974"/>
            <a:ext cx="15275727" cy="1521052"/>
            <a:chOff x="0" y="0"/>
            <a:chExt cx="4023237" cy="4006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3237" cy="400606"/>
            </a:xfrm>
            <a:custGeom>
              <a:avLst/>
              <a:gdLst/>
              <a:ahLst/>
              <a:cxnLst/>
              <a:rect l="l" t="t" r="r" b="b"/>
              <a:pathLst>
                <a:path w="4023237" h="400606">
                  <a:moveTo>
                    <a:pt x="0" y="0"/>
                  </a:moveTo>
                  <a:lnTo>
                    <a:pt x="4023237" y="0"/>
                  </a:lnTo>
                  <a:lnTo>
                    <a:pt x="4023237" y="400606"/>
                  </a:lnTo>
                  <a:lnTo>
                    <a:pt x="0" y="400606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4023237" cy="457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80562" y="4560888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46214" y="4646613"/>
            <a:ext cx="1304274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spc="145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Fear of retaliation through termination of employment.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105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Changes:- Give the employee protection from termination before complaint is resolved.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9950507" y="7177426"/>
            <a:ext cx="12701350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50" y="0"/>
                </a:lnTo>
                <a:lnTo>
                  <a:pt x="12701350" y="5382197"/>
                </a:lnTo>
                <a:lnTo>
                  <a:pt x="0" y="538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84357">
            <a:off x="-575872" y="-647487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5" y="0"/>
                </a:lnTo>
                <a:lnTo>
                  <a:pt x="7735475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392510"/>
            <a:ext cx="2222584" cy="11072020"/>
            <a:chOff x="0" y="0"/>
            <a:chExt cx="585372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372" cy="2916088"/>
            </a:xfrm>
            <a:custGeom>
              <a:avLst/>
              <a:gdLst/>
              <a:ahLst/>
              <a:cxnLst/>
              <a:rect l="l" t="t" r="r" b="b"/>
              <a:pathLst>
                <a:path w="585372" h="2916088">
                  <a:moveTo>
                    <a:pt x="0" y="0"/>
                  </a:moveTo>
                  <a:lnTo>
                    <a:pt x="585372" y="0"/>
                  </a:lnTo>
                  <a:lnTo>
                    <a:pt x="585372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85372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1110727" y="-531114"/>
            <a:ext cx="7273548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76467" y="468827"/>
            <a:ext cx="10955098" cy="64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0"/>
              </a:lnSpc>
            </a:pPr>
            <a:r>
              <a:rPr lang="en-US" sz="8639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COMPULSORY LICENSING OF TRADE SECRETS</a:t>
            </a:r>
          </a:p>
          <a:p>
            <a:pPr algn="l">
              <a:lnSpc>
                <a:spcPts val="8380"/>
              </a:lnSpc>
            </a:pPr>
            <a:endParaRPr lang="en-US" sz="8639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8380"/>
              </a:lnSpc>
            </a:pPr>
            <a:endParaRPr lang="en-US" sz="8639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8380"/>
              </a:lnSpc>
            </a:pPr>
            <a:endParaRPr lang="en-US" sz="8639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26047" y="4239232"/>
            <a:ext cx="15226984" cy="648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Core Recommendations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>
              <a:solidFill>
                <a:srgbClr val="164B82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1.⁠ </a:t>
            </a:r>
            <a:r>
              <a:rPr lang="en-US" sz="23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Clearly Define Scope of Transfer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Specify the exact set of know-how, manufacturing processes, documentation, and technical assistance strictly necessary for production.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2.⁠ ⁠</a:t>
            </a:r>
            <a:r>
              <a:rPr lang="en-US" sz="23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Allow Private Applications with Safeguards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Permit qualified private parties to trigger CL (like Section 84 Patents Act) subject to proof of capacity, good faith, and prior negotiation attempts.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3.⁠ ⁠</a:t>
            </a:r>
            <a:r>
              <a:rPr lang="en-US" sz="23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Mandate Proportionate “Show-How” Assistance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Where necessary, require supervised technical training and on-site support under strict government oversight and confidentiality controls.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65348" flipH="1">
            <a:off x="-1362223" y="-2212276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1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1" y="4424552"/>
                </a:lnTo>
                <a:lnTo>
                  <a:pt x="104414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50927">
            <a:off x="5486162" y="7645079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5" y="0"/>
                </a:lnTo>
                <a:lnTo>
                  <a:pt x="7735475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21802" y="4192649"/>
            <a:ext cx="7891417" cy="6257897"/>
            <a:chOff x="0" y="0"/>
            <a:chExt cx="2078398" cy="1648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8398" cy="1648170"/>
            </a:xfrm>
            <a:custGeom>
              <a:avLst/>
              <a:gdLst/>
              <a:ahLst/>
              <a:cxnLst/>
              <a:rect l="l" t="t" r="r" b="b"/>
              <a:pathLst>
                <a:path w="2078398" h="1648170">
                  <a:moveTo>
                    <a:pt x="0" y="0"/>
                  </a:moveTo>
                  <a:lnTo>
                    <a:pt x="2078398" y="0"/>
                  </a:lnTo>
                  <a:lnTo>
                    <a:pt x="2078398" y="1648170"/>
                  </a:lnTo>
                  <a:lnTo>
                    <a:pt x="0" y="1648170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078398" cy="1705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14668" y="6830598"/>
            <a:ext cx="7273548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7956" y="2101425"/>
            <a:ext cx="9789791" cy="573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Core Recommendations</a:t>
            </a:r>
          </a:p>
          <a:p>
            <a:pPr marL="259079" lvl="1" algn="just">
              <a:lnSpc>
                <a:spcPts val="3359"/>
              </a:lnSpc>
              <a:spcBef>
                <a:spcPct val="0"/>
              </a:spcBef>
            </a:pPr>
            <a:endParaRPr lang="en-US" sz="2999" b="1" dirty="0">
              <a:solidFill>
                <a:srgbClr val="164B82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marL="259079" lvl="1" algn="just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Structured Royalty &amp; Compensation Model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Adopt clearer royalty bands (e.g., 2–4% in emergencies) with interim payments, escrow mechanisms, and independent valuation review.</a:t>
            </a:r>
          </a:p>
          <a:p>
            <a:pPr marL="259079" lvl="1" algn="just"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164B82"/>
              </a:solidFill>
              <a:latin typeface="TT Hoves"/>
              <a:ea typeface="TT Hoves Bold"/>
              <a:cs typeface="TT Hoves Bold"/>
              <a:sym typeface="TT Hoves"/>
            </a:endParaRPr>
          </a:p>
          <a:p>
            <a:pPr marL="259079" lvl="1" algn="just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Clear Sunset &amp; Wind-Down Mechanism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Provide automatic termination through annual reviews with post-termination duties: return/destruction of materials and continued confidentiality.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dirty="0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10460">
            <a:off x="1935723" y="-5126712"/>
            <a:ext cx="11976399" cy="7170869"/>
          </a:xfrm>
          <a:custGeom>
            <a:avLst/>
            <a:gdLst/>
            <a:ahLst/>
            <a:cxnLst/>
            <a:rect l="l" t="t" r="r" b="b"/>
            <a:pathLst>
              <a:path w="11976399" h="7170869">
                <a:moveTo>
                  <a:pt x="0" y="0"/>
                </a:moveTo>
                <a:lnTo>
                  <a:pt x="11976399" y="0"/>
                </a:lnTo>
                <a:lnTo>
                  <a:pt x="11976399" y="7170868"/>
                </a:lnTo>
                <a:lnTo>
                  <a:pt x="0" y="717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5473709" cy="2431846"/>
            <a:chOff x="0" y="0"/>
            <a:chExt cx="1441635" cy="640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12885" y="6282135"/>
            <a:ext cx="5473709" cy="2431846"/>
            <a:chOff x="0" y="0"/>
            <a:chExt cx="1441635" cy="640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85591" y="1028700"/>
            <a:ext cx="5473709" cy="2431846"/>
            <a:chOff x="0" y="0"/>
            <a:chExt cx="1441635" cy="6404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789324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85591" y="1789324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042759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85591" y="6765273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52047" y="4249041"/>
            <a:ext cx="7930890" cy="1427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</a:pPr>
            <a:r>
              <a:rPr lang="en-US" sz="5383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GENERAL RECOMMENDATIONS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26047" y="1250531"/>
            <a:ext cx="3587842" cy="19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b="1" spc="8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1. Allocate Government Liability for Secrecy Loss</a:t>
            </a:r>
          </a:p>
          <a:p>
            <a:pPr algn="just">
              <a:lnSpc>
                <a:spcPts val="2240"/>
              </a:lnSpc>
            </a:pPr>
            <a:r>
              <a:rPr lang="en-US" sz="1600" spc="8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Statutorily define accountability and strengthen administrative capacity to supervise and secure compelled disclosures.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600" spc="8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282938" y="1250531"/>
            <a:ext cx="3587842" cy="194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spc="8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⁠</a:t>
            </a:r>
            <a:r>
              <a:rPr lang="en-US" sz="1600" b="1" spc="8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2. Introduce Clean Room Post-CL Framework</a:t>
            </a:r>
          </a:p>
          <a:p>
            <a:pPr algn="just">
              <a:lnSpc>
                <a:spcPts val="2240"/>
              </a:lnSpc>
            </a:pPr>
            <a:r>
              <a:rPr lang="en-US" sz="1600" spc="8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Allow independent R&amp;D after termination while prohibiting continued reliance on compelled confidential information.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600" spc="8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11236" y="6641448"/>
            <a:ext cx="3587842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b="1" spc="8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3. Embed Article 31bis Flexibility in Spirit</a:t>
            </a:r>
          </a:p>
          <a:p>
            <a:pPr algn="just">
              <a:lnSpc>
                <a:spcPts val="2240"/>
              </a:lnSpc>
            </a:pPr>
            <a:r>
              <a:rPr lang="en-US" sz="1600" spc="8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Expressly recognise export flexibility without importing patent-specific procedural burdens.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600" spc="80">
              <a:solidFill>
                <a:srgbClr val="F2F7FA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282938" y="6364481"/>
            <a:ext cx="3587842" cy="16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 b="1" spc="8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4. Not adopt Data Exclusivity provisions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600" spc="8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Refuse the adoption of data exclusivity provisions in domestic statutes or free trade agreements.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13889" y="7042759"/>
            <a:ext cx="1497347" cy="9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6982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9023" y="-2444319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3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3" y="5407093"/>
                </a:lnTo>
                <a:lnTo>
                  <a:pt x="127601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86060" y="-392510"/>
            <a:ext cx="6667753" cy="11072020"/>
            <a:chOff x="0" y="0"/>
            <a:chExt cx="175611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6116" cy="2916088"/>
            </a:xfrm>
            <a:custGeom>
              <a:avLst/>
              <a:gdLst/>
              <a:ahLst/>
              <a:cxnLst/>
              <a:rect l="l" t="t" r="r" b="b"/>
              <a:pathLst>
                <a:path w="1756116" h="2916088">
                  <a:moveTo>
                    <a:pt x="0" y="0"/>
                  </a:moveTo>
                  <a:lnTo>
                    <a:pt x="1756116" y="0"/>
                  </a:lnTo>
                  <a:lnTo>
                    <a:pt x="175611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5611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51976" y="7212829"/>
            <a:ext cx="6026397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85850"/>
            <a:ext cx="10432082" cy="353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2"/>
              </a:lnSpc>
            </a:pPr>
            <a:r>
              <a:rPr lang="en-US" sz="56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TRANSPARENCY IN CLINICAL TRIALS AND PUBLICLY FUNDED BIOMEDICAL RESEARCH</a:t>
            </a:r>
          </a:p>
          <a:p>
            <a:pPr algn="l">
              <a:lnSpc>
                <a:spcPts val="5432"/>
              </a:lnSpc>
            </a:pPr>
            <a:endParaRPr lang="en-US" sz="5600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2029" y="3898387"/>
            <a:ext cx="11313319" cy="690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Core Recommendations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899" b="1">
              <a:solidFill>
                <a:srgbClr val="164B82"/>
              </a:solidFill>
              <a:latin typeface="TT Hoves Bold"/>
              <a:ea typeface="TT Hoves Bold"/>
              <a:cs typeface="TT Hoves Bold"/>
              <a:sym typeface="TT Hoves Bold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1. </a:t>
            </a:r>
            <a:r>
              <a:rPr lang="en-US" sz="22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 Regulatory Trial Transparency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Mandate public summaries for clinical trial and emergency approvals. Approval must be linked to access conditions.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2. </a:t>
            </a:r>
            <a:r>
              <a:rPr lang="en-US" sz="22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Disclosure of State-Funded Research Arrangements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Upon execution, publish MoAs, grants, trial data, and IP terms within fixed timelines, recording it in central public registry linked to the regulatory approval dossier.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3. </a:t>
            </a:r>
            <a:r>
              <a:rPr lang="en-US" sz="22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Transparency in PPPs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Require ex-ante disclosure of funding, ownership, and commercialisation plans.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4. </a:t>
            </a:r>
            <a:r>
              <a:rPr lang="en-US" sz="2299" b="1">
                <a:solidFill>
                  <a:srgbClr val="164B82"/>
                </a:solidFill>
                <a:latin typeface="TT Hoves Bold"/>
                <a:ea typeface="TT Hoves Bold"/>
                <a:cs typeface="TT Hoves Bold"/>
                <a:sym typeface="TT Hoves Bold"/>
              </a:rPr>
              <a:t>Fast-Track Emergency Adjudication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164B82"/>
                </a:solidFill>
                <a:latin typeface="TT Hoves"/>
                <a:ea typeface="TT Hoves"/>
                <a:cs typeface="TT Hoves"/>
                <a:sym typeface="TT Hoves"/>
              </a:rPr>
              <a:t>Time-bound confidential process for access-critical disputes.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164B82"/>
              </a:solidFill>
              <a:latin typeface="TT Hoves"/>
              <a:ea typeface="TT Hoves"/>
              <a:cs typeface="TT Hoves"/>
              <a:sym typeface="TT Hov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92510"/>
            <a:ext cx="5212196" cy="11072020"/>
            <a:chOff x="0" y="0"/>
            <a:chExt cx="1372759" cy="291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759" cy="2916088"/>
            </a:xfrm>
            <a:custGeom>
              <a:avLst/>
              <a:gdLst/>
              <a:ahLst/>
              <a:cxnLst/>
              <a:rect l="l" t="t" r="r" b="b"/>
              <a:pathLst>
                <a:path w="1372759" h="2916088">
                  <a:moveTo>
                    <a:pt x="0" y="0"/>
                  </a:moveTo>
                  <a:lnTo>
                    <a:pt x="1372759" y="0"/>
                  </a:lnTo>
                  <a:lnTo>
                    <a:pt x="1372759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72759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269688">
            <a:off x="5419533" y="8090484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362236">
            <a:off x="13391562" y="-1431588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6" y="0"/>
                </a:lnTo>
                <a:lnTo>
                  <a:pt x="7735476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261399" y="-837437"/>
            <a:ext cx="6026397" cy="482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72"/>
              </a:lnSpc>
            </a:pPr>
            <a:r>
              <a:rPr lang="en-US" sz="34507" b="1" spc="-2760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08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5865" y="3644983"/>
            <a:ext cx="4734553" cy="171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spc="76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GENERAL RECOMMENDATIONS</a:t>
            </a:r>
          </a:p>
          <a:p>
            <a:pPr algn="l">
              <a:lnSpc>
                <a:spcPts val="4620"/>
              </a:lnSpc>
              <a:spcBef>
                <a:spcPct val="0"/>
              </a:spcBef>
            </a:pPr>
            <a:endParaRPr lang="en-US" sz="3200" b="1" spc="76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465152" y="1195311"/>
            <a:ext cx="333375" cy="333375"/>
            <a:chOff x="0" y="0"/>
            <a:chExt cx="87802" cy="878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43760" y="1195311"/>
            <a:ext cx="333375" cy="333375"/>
            <a:chOff x="0" y="0"/>
            <a:chExt cx="87802" cy="878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00786" y="1195311"/>
            <a:ext cx="333375" cy="333375"/>
            <a:chOff x="0" y="0"/>
            <a:chExt cx="87802" cy="878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09993" y="5232800"/>
            <a:ext cx="333375" cy="333375"/>
            <a:chOff x="0" y="0"/>
            <a:chExt cx="87802" cy="878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051458" y="1090282"/>
            <a:ext cx="3463578" cy="106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2"/>
              </a:lnSpc>
            </a:pPr>
            <a:r>
              <a:rPr lang="en-US" sz="2095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STANDARDISED ACCOUNTING OF  PUBLIC CONTRIBUTIONS </a:t>
            </a:r>
          </a:p>
          <a:p>
            <a:pPr algn="l">
              <a:lnSpc>
                <a:spcPts val="92"/>
              </a:lnSpc>
            </a:pPr>
            <a:endParaRPr lang="en-US" sz="2095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734310" y="1099807"/>
            <a:ext cx="3003456" cy="87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22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AUDIT TRADE-SECRET CLAIMS</a:t>
            </a:r>
          </a:p>
          <a:p>
            <a:pPr algn="l">
              <a:lnSpc>
                <a:spcPts val="2328"/>
              </a:lnSpc>
            </a:pPr>
            <a:endParaRPr lang="en-US" sz="2200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415667" y="1099807"/>
            <a:ext cx="3003456" cy="87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22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PENALISE OVER-CLASSIFICATION</a:t>
            </a:r>
          </a:p>
          <a:p>
            <a:pPr algn="l">
              <a:lnSpc>
                <a:spcPts val="2328"/>
              </a:lnSpc>
            </a:pPr>
            <a:endParaRPr lang="en-US" sz="2200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910483" y="5162550"/>
            <a:ext cx="3003456" cy="87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22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POST-APPROVAL REVIEW</a:t>
            </a:r>
          </a:p>
          <a:p>
            <a:pPr algn="l">
              <a:lnSpc>
                <a:spcPts val="2328"/>
              </a:lnSpc>
            </a:pPr>
            <a:endParaRPr lang="en-US" sz="2200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09993" y="2298419"/>
            <a:ext cx="4004437" cy="16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Record and publish all public support in approval dossiers.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143760" y="2298419"/>
            <a:ext cx="4004437" cy="169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Empower independent in-camera verification of regulatory dossiers.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27172" y="2298419"/>
            <a:ext cx="4004437" cy="16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Sanction false trade-secret claims over publicly funded material.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409993" y="5963159"/>
            <a:ext cx="4004437" cy="253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Review pricing, access, and availability of publicly funded products and inculcate a system of corrective measures as necessary.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39814" y="5137296"/>
            <a:ext cx="3003456" cy="114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22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PUBLIC CONTRIBUTION ANNEXURE </a:t>
            </a:r>
          </a:p>
          <a:p>
            <a:pPr algn="l">
              <a:lnSpc>
                <a:spcPts val="2328"/>
              </a:lnSpc>
            </a:pPr>
            <a:endParaRPr lang="en-US" sz="2200" b="1">
              <a:solidFill>
                <a:srgbClr val="343434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727172" y="5258054"/>
            <a:ext cx="333375" cy="333375"/>
            <a:chOff x="0" y="0"/>
            <a:chExt cx="87802" cy="878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143760" y="5232800"/>
            <a:ext cx="333375" cy="333375"/>
            <a:chOff x="0" y="0"/>
            <a:chExt cx="87802" cy="8780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7802" cy="87802"/>
            </a:xfrm>
            <a:custGeom>
              <a:avLst/>
              <a:gdLst/>
              <a:ahLst/>
              <a:cxnLst/>
              <a:rect l="l" t="t" r="r" b="b"/>
              <a:pathLst>
                <a:path w="87802" h="87802">
                  <a:moveTo>
                    <a:pt x="0" y="0"/>
                  </a:moveTo>
                  <a:lnTo>
                    <a:pt x="87802" y="0"/>
                  </a:lnTo>
                  <a:lnTo>
                    <a:pt x="87802" y="87802"/>
                  </a:lnTo>
                  <a:lnTo>
                    <a:pt x="0" y="87802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87802" cy="144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772870" y="5113465"/>
            <a:ext cx="3128689" cy="64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8"/>
              </a:lnSpc>
            </a:pPr>
            <a:r>
              <a:rPr lang="en-US" sz="2400" b="1">
                <a:solidFill>
                  <a:srgbClr val="343434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CONFIDENTIALITY REVIEW PANEL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27172" y="5963159"/>
            <a:ext cx="4004437" cy="252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Mandate disclosure of public funding for regulatory approval i.e., within Common technical document.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4143760" y="5963159"/>
            <a:ext cx="4004437" cy="252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43434"/>
                </a:solidFill>
                <a:latin typeface="Telegraf"/>
                <a:ea typeface="Telegraf"/>
                <a:cs typeface="Telegraf"/>
                <a:sym typeface="Telegraf"/>
              </a:rPr>
              <a:t>Establish a regulator-embedded Confidentiality Review Panel to conduct  in-camera review of disputed claims.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399">
              <a:solidFill>
                <a:srgbClr val="343434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625</Words>
  <Application>Microsoft Macintosh PowerPoint</Application>
  <PresentationFormat>Custom</PresentationFormat>
  <Paragraphs>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TT Hoves Bold</vt:lpstr>
      <vt:lpstr>Telegraf</vt:lpstr>
      <vt:lpstr>Telegraf Bold</vt:lpstr>
      <vt:lpstr>TT Hoves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141k- PPT</dc:title>
  <cp:lastModifiedBy>Avesta Vashishtha</cp:lastModifiedBy>
  <cp:revision>2</cp:revision>
  <dcterms:created xsi:type="dcterms:W3CDTF">2006-08-16T00:00:00Z</dcterms:created>
  <dcterms:modified xsi:type="dcterms:W3CDTF">2026-02-26T02:52:42Z</dcterms:modified>
  <dc:identifier>DAHAq35s9As</dc:identifier>
</cp:coreProperties>
</file>